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8" r:id="rId10"/>
    <p:sldId id="270" r:id="rId11"/>
    <p:sldId id="271" r:id="rId12"/>
    <p:sldId id="272" r:id="rId13"/>
    <p:sldId id="274" r:id="rId14"/>
    <p:sldId id="303" r:id="rId15"/>
    <p:sldId id="276" r:id="rId16"/>
    <p:sldId id="277" r:id="rId17"/>
    <p:sldId id="278" r:id="rId18"/>
    <p:sldId id="279" r:id="rId19"/>
    <p:sldId id="282" r:id="rId20"/>
    <p:sldId id="283" r:id="rId21"/>
    <p:sldId id="284" r:id="rId22"/>
    <p:sldId id="285" r:id="rId23"/>
    <p:sldId id="288" r:id="rId24"/>
    <p:sldId id="289" r:id="rId25"/>
    <p:sldId id="291" r:id="rId26"/>
    <p:sldId id="292" r:id="rId27"/>
    <p:sldId id="297" r:id="rId28"/>
    <p:sldId id="299" r:id="rId29"/>
    <p:sldId id="300" r:id="rId30"/>
    <p:sldId id="301" r:id="rId31"/>
    <p:sldId id="294" r:id="rId32"/>
    <p:sldId id="295" r:id="rId33"/>
    <p:sldId id="296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7483D"/>
    <a:srgbClr val="FF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1" autoAdjust="0"/>
    <p:restoredTop sz="94693" autoAdjust="0"/>
  </p:normalViewPr>
  <p:slideViewPr>
    <p:cSldViewPr>
      <p:cViewPr varScale="1">
        <p:scale>
          <a:sx n="76" d="100"/>
          <a:sy n="76" d="100"/>
        </p:scale>
        <p:origin x="11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7D46848A-696A-48B4-A297-E115A4EE56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7AE46B45-5B8A-40D5-8098-6D1369C50C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734A16E-127E-4609-A640-4BD63A08D8F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61" name="Rectangle 5">
            <a:extLst>
              <a:ext uri="{FF2B5EF4-FFF2-40B4-BE49-F238E27FC236}">
                <a16:creationId xmlns:a16="http://schemas.microsoft.com/office/drawing/2014/main" id="{BA445A19-8585-47AF-AF7A-7C5D181159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4262" name="Rectangle 6">
            <a:extLst>
              <a:ext uri="{FF2B5EF4-FFF2-40B4-BE49-F238E27FC236}">
                <a16:creationId xmlns:a16="http://schemas.microsoft.com/office/drawing/2014/main" id="{C930952C-2ABB-4539-84A5-57E6365D73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3" name="Rectangle 7">
            <a:extLst>
              <a:ext uri="{FF2B5EF4-FFF2-40B4-BE49-F238E27FC236}">
                <a16:creationId xmlns:a16="http://schemas.microsoft.com/office/drawing/2014/main" id="{98F4BCA3-CC22-4893-9288-E25EF84B3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7D3DF3C-851E-49B1-B093-6107487E39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2D774CA-8FD5-4022-8AA6-1D45B121E62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AEC700-985E-4609-AB75-59A66F3B6BE8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73C76063-124C-4735-98B9-B2BFC37DD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CD072E8-D4B6-4B65-ACD1-036F6172B13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820AF27-DD7D-4AA2-8BF4-D9C618B130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C70252B-0A3D-4A7B-AB47-6529A9C6EB1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94046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454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3075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048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06563"/>
            <a:ext cx="4244975" cy="2405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64025"/>
            <a:ext cx="4244975" cy="2405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38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171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81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504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23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40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30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93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59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909DBF-E030-41FB-B407-92E4B43B6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ECB62C-6274-41D1-8523-1A6C83D3F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0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Rockwell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Rockwell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Rockwell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Rockwell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Rockwell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Rockwell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E5B7FDD-D97D-427C-A24A-64C2E60038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635000"/>
            <a:ext cx="8610600" cy="431800"/>
          </a:xfrm>
        </p:spPr>
        <p:txBody>
          <a:bodyPr lIns="0" tIns="0" rIns="0" bIns="0" anchor="ctr">
            <a:spAutoFit/>
          </a:bodyPr>
          <a:lstStyle/>
          <a:p>
            <a:pPr algn="ctr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/>
              <a:t>General Licensing Class</a:t>
            </a:r>
          </a:p>
        </p:txBody>
      </p:sp>
      <p:sp>
        <p:nvSpPr>
          <p:cNvPr id="4099" name="Text Box 6">
            <a:extLst>
              <a:ext uri="{FF2B5EF4-FFF2-40B4-BE49-F238E27FC236}">
                <a16:creationId xmlns:a16="http://schemas.microsoft.com/office/drawing/2014/main" id="{BA721C7C-9386-4E1C-B27B-4391EA15E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554163"/>
            <a:ext cx="637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FF3300"/>
                </a:solidFill>
              </a:rPr>
              <a:t>Oscillators &amp; Components</a:t>
            </a:r>
            <a:endParaRPr lang="en-US" altLang="en-US" sz="3600" b="1">
              <a:solidFill>
                <a:srgbClr val="FF3300"/>
              </a:solidFill>
            </a:endParaRPr>
          </a:p>
        </p:txBody>
      </p:sp>
      <p:sp>
        <p:nvSpPr>
          <p:cNvPr id="4101" name="Rectangle 1">
            <a:extLst>
              <a:ext uri="{FF2B5EF4-FFF2-40B4-BE49-F238E27FC236}">
                <a16:creationId xmlns:a16="http://schemas.microsoft.com/office/drawing/2014/main" id="{BD5EBCC8-D43B-4412-84A2-6A4959BAB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407" y="3013075"/>
            <a:ext cx="25551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400" dirty="0">
                <a:solidFill>
                  <a:srgbClr val="333333"/>
                </a:solidFill>
                <a:cs typeface="Tahoma" panose="020B0604030504040204" pitchFamily="34" charset="0"/>
              </a:rPr>
              <a:t>Valid July 1, 2019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400" dirty="0">
                <a:solidFill>
                  <a:srgbClr val="333333"/>
                </a:solidFill>
                <a:cs typeface="Tahoma" panose="020B0604030504040204" pitchFamily="34" charset="0"/>
              </a:rPr>
              <a:t>Through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400" dirty="0">
                <a:solidFill>
                  <a:srgbClr val="333333"/>
                </a:solidFill>
                <a:cs typeface="Tahoma" panose="020B0604030504040204" pitchFamily="34" charset="0"/>
              </a:rPr>
              <a:t>June 30, 2023</a:t>
            </a:r>
          </a:p>
        </p:txBody>
      </p:sp>
      <p:pic>
        <p:nvPicPr>
          <p:cNvPr id="4102" name="Picture 7">
            <a:extLst>
              <a:ext uri="{FF2B5EF4-FFF2-40B4-BE49-F238E27FC236}">
                <a16:creationId xmlns:a16="http://schemas.microsoft.com/office/drawing/2014/main" id="{21DE4974-DC59-468A-84F3-1B06E41D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157956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6F6541-F4B5-4C77-9025-2F9972528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05" y="4670082"/>
            <a:ext cx="1472370" cy="220855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68090F2-657B-42C7-8507-98D6AA8A0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/>
            <a:r>
              <a:rPr lang="en-US" altLang="en-US" sz="3600"/>
              <a:t>Oscillators &amp; Components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85285F4-5B97-4642-A116-5DDFB16D6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For a two input AND gate, the </a:t>
            </a:r>
            <a:r>
              <a:rPr lang="en-US" altLang="en-US" b="1"/>
              <a:t>output is high only when both inputs are high</a:t>
            </a:r>
            <a:r>
              <a:rPr lang="en-US" altLang="en-US"/>
              <a:t>. </a:t>
            </a:r>
            <a:r>
              <a:rPr lang="en-US" altLang="en-US" sz="1000"/>
              <a:t>(G7B03)</a:t>
            </a:r>
            <a:r>
              <a:rPr lang="en-US" altLang="en-US"/>
              <a:t> 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39942" name="Picture 6" descr="pg117-a1">
            <a:extLst>
              <a:ext uri="{FF2B5EF4-FFF2-40B4-BE49-F238E27FC236}">
                <a16:creationId xmlns:a16="http://schemas.microsoft.com/office/drawing/2014/main" id="{692F52A7-DBBB-4D54-B836-4F4613668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546350"/>
            <a:ext cx="814705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7">
            <a:extLst>
              <a:ext uri="{FF2B5EF4-FFF2-40B4-BE49-F238E27FC236}">
                <a16:creationId xmlns:a16="http://schemas.microsoft.com/office/drawing/2014/main" id="{CB84BCC0-7157-4153-A6E8-F22FB1F21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63" y="6308725"/>
            <a:ext cx="2649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Truth table for AND Gate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94E2B36-808F-42B4-915C-089EF9168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/>
            <a:r>
              <a:rPr lang="en-US" altLang="en-US" sz="3600"/>
              <a:t>Oscillators &amp; Components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D282970-DA26-492B-98E6-3EF389706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For a two input NOR gate, the </a:t>
            </a:r>
            <a:r>
              <a:rPr lang="en-US" altLang="en-US" b="1"/>
              <a:t>output is low when either or both inputs are high</a:t>
            </a:r>
            <a:r>
              <a:rPr lang="en-US" altLang="en-US"/>
              <a:t>. </a:t>
            </a:r>
            <a:r>
              <a:rPr lang="en-US" altLang="en-US" sz="1000"/>
              <a:t>(G7B04)</a:t>
            </a:r>
            <a:r>
              <a:rPr lang="en-US" altLang="en-US"/>
              <a:t> </a:t>
            </a:r>
            <a:endParaRPr lang="en-US" altLang="en-US" sz="1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endParaRPr lang="en-US" altLang="en-US" sz="1400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40964" name="Picture 4" descr="pg 177-b1">
            <a:extLst>
              <a:ext uri="{FF2B5EF4-FFF2-40B4-BE49-F238E27FC236}">
                <a16:creationId xmlns:a16="http://schemas.microsoft.com/office/drawing/2014/main" id="{6D7E05D3-7C1A-46BF-9BA6-8CE6B7B9F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2506663"/>
            <a:ext cx="8061325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>
            <a:extLst>
              <a:ext uri="{FF2B5EF4-FFF2-40B4-BE49-F238E27FC236}">
                <a16:creationId xmlns:a16="http://schemas.microsoft.com/office/drawing/2014/main" id="{E9767B79-78E8-46E3-AA34-430546A45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63" y="6308725"/>
            <a:ext cx="2649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Truth table for NOR Gate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7890544-5543-4239-AA14-E7A0B7D5F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/>
            <a:r>
              <a:rPr lang="en-US" altLang="en-US" sz="3600"/>
              <a:t>Oscillators &amp; Components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E8FC4FE-F4F4-4CBB-8320-D2AD427D3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Integrated circuits that provide more complex logic functions, such as counters and shift registers, are also available. A 3-bit binary counter has </a:t>
            </a:r>
            <a:r>
              <a:rPr lang="en-US" altLang="en-US" b="1"/>
              <a:t>8</a:t>
            </a:r>
            <a:r>
              <a:rPr lang="en-US" altLang="en-US"/>
              <a:t> states. </a:t>
            </a:r>
            <a:r>
              <a:rPr lang="en-US" altLang="en-US" sz="1000"/>
              <a:t>(G7B05)</a:t>
            </a:r>
            <a:r>
              <a:rPr lang="en-US" altLang="en-US"/>
              <a:t> </a:t>
            </a:r>
          </a:p>
          <a:p>
            <a:pPr lvl="2" eaLnBrk="1" hangingPunct="1"/>
            <a:r>
              <a:rPr lang="en-US" altLang="en-US" sz="1600" b="1">
                <a:solidFill>
                  <a:srgbClr val="FF0000"/>
                </a:solidFill>
              </a:rPr>
              <a:t>There are 8 states in a 3-bit binary counter.</a:t>
            </a:r>
          </a:p>
          <a:p>
            <a:pPr eaLnBrk="1" hangingPunct="1"/>
            <a:endParaRPr lang="en-US" altLang="en-US" sz="1600" b="1">
              <a:solidFill>
                <a:srgbClr val="FF0000"/>
              </a:solidFill>
            </a:endParaRPr>
          </a:p>
          <a:p>
            <a:pPr lvl="4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600" b="1">
                <a:solidFill>
                  <a:srgbClr val="FF0000"/>
                </a:solidFill>
              </a:rPr>
              <a:t>000      001      010      011</a:t>
            </a:r>
          </a:p>
          <a:p>
            <a:pPr lvl="4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600" b="1">
                <a:solidFill>
                  <a:srgbClr val="FF0000"/>
                </a:solidFill>
              </a:rPr>
              <a:t>100      101      110      111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 shift register is </a:t>
            </a:r>
            <a:r>
              <a:rPr lang="en-US" altLang="en-US" b="1"/>
              <a:t>a clocked array of circuits that passes data in steps along the array</a:t>
            </a:r>
            <a:r>
              <a:rPr lang="en-US" altLang="en-US"/>
              <a:t>.</a:t>
            </a:r>
            <a:r>
              <a:rPr lang="en-US" altLang="en-US" sz="1600"/>
              <a:t> </a:t>
            </a:r>
            <a:r>
              <a:rPr lang="en-US" altLang="en-US" sz="1000"/>
              <a:t>(G7B06)</a:t>
            </a:r>
            <a:endParaRPr lang="en-US" altLang="en-US" sz="100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endParaRPr lang="en-US" altLang="en-US" sz="1400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E058F66D-B923-4698-A544-B09C11A1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4543425"/>
            <a:ext cx="460851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991" name="Text Box 7">
            <a:extLst>
              <a:ext uri="{FF2B5EF4-FFF2-40B4-BE49-F238E27FC236}">
                <a16:creationId xmlns:a16="http://schemas.microsoft.com/office/drawing/2014/main" id="{7A9F4C5C-8341-4674-8700-FFDAD91B8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6116638"/>
            <a:ext cx="2495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4-Bit SIPO Shift Register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34BD4E2-15FF-41C2-9274-24B296825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/>
            <a:r>
              <a:rPr lang="en-US" altLang="en-US" sz="3600"/>
              <a:t>Oscillators &amp; Components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28F830B-7FE8-4A22-BDAC-EF2F75E99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Low power consumption </a:t>
            </a:r>
            <a:r>
              <a:rPr lang="en-US" altLang="en-US" dirty="0"/>
              <a:t>is an advantage of CMOS integrated circuits compared to TTL integrated circuits. </a:t>
            </a:r>
            <a:r>
              <a:rPr lang="en-US" altLang="en-US" sz="1000" dirty="0"/>
              <a:t>(G6B03)</a:t>
            </a:r>
            <a:r>
              <a:rPr lang="en-US" altLang="en-US" dirty="0"/>
              <a:t> </a:t>
            </a:r>
          </a:p>
          <a:p>
            <a:pPr lvl="2">
              <a:defRPr/>
            </a:pPr>
            <a:r>
              <a:rPr lang="en-US" altLang="en-US" sz="1600" dirty="0">
                <a:solidFill>
                  <a:srgbClr val="FF0000"/>
                </a:solidFill>
              </a:rPr>
              <a:t>CMOS is the most commonly used digital logic family of integrated circuits.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The term ROM means </a:t>
            </a:r>
            <a:r>
              <a:rPr lang="en-US" altLang="en-US" b="1" dirty="0"/>
              <a:t>Read Only Memory. </a:t>
            </a:r>
            <a:r>
              <a:rPr lang="en-US" altLang="en-US" sz="1000" dirty="0"/>
              <a:t>(G6B04)</a:t>
            </a:r>
            <a:r>
              <a:rPr lang="en-US" altLang="en-US" dirty="0"/>
              <a:t> </a:t>
            </a:r>
            <a:endParaRPr lang="en-US" altLang="en-US" sz="14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en-US" sz="1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Memory characterized as  “non-volatile,” means</a:t>
            </a:r>
            <a:r>
              <a:rPr lang="en-US" altLang="en-US" b="1" dirty="0"/>
              <a:t> the stored information is maintained even if power is removed. </a:t>
            </a:r>
            <a:r>
              <a:rPr lang="en-US" altLang="en-US" sz="1000" dirty="0"/>
              <a:t>(G6B05)</a:t>
            </a:r>
            <a:r>
              <a:rPr lang="en-US" altLang="en-US" dirty="0"/>
              <a:t> </a:t>
            </a:r>
            <a:endParaRPr lang="en-US" altLang="en-US" sz="14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en-US" sz="1200" dirty="0"/>
          </a:p>
          <a:p>
            <a:pPr marL="0" indent="0">
              <a:buFontTx/>
              <a:buNone/>
              <a:defRPr/>
            </a:pPr>
            <a:r>
              <a:rPr lang="en-US" altLang="en-US" dirty="0"/>
              <a:t> </a:t>
            </a:r>
            <a:endParaRPr lang="en-US" altLang="en-US" sz="1400" dirty="0"/>
          </a:p>
          <a:p>
            <a:pPr>
              <a:defRPr/>
            </a:pPr>
            <a:endParaRPr lang="en-US" altLang="en-US" sz="1400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33801" name="Picture 9">
            <a:extLst>
              <a:ext uri="{FF2B5EF4-FFF2-40B4-BE49-F238E27FC236}">
                <a16:creationId xmlns:a16="http://schemas.microsoft.com/office/drawing/2014/main" id="{62D690FF-09B7-498D-BD77-1692062FF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4695825"/>
            <a:ext cx="21494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3802" name="Text Box 10">
            <a:extLst>
              <a:ext uri="{FF2B5EF4-FFF2-40B4-BE49-F238E27FC236}">
                <a16:creationId xmlns:a16="http://schemas.microsoft.com/office/drawing/2014/main" id="{AE7EA51D-6CC8-49CD-9DA1-0681CBEE7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3" y="6348413"/>
            <a:ext cx="1114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Intel 8742</a:t>
            </a:r>
          </a:p>
        </p:txBody>
      </p:sp>
      <p:pic>
        <p:nvPicPr>
          <p:cNvPr id="33803" name="Picture 11">
            <a:extLst>
              <a:ext uri="{FF2B5EF4-FFF2-40B4-BE49-F238E27FC236}">
                <a16:creationId xmlns:a16="http://schemas.microsoft.com/office/drawing/2014/main" id="{124E38BA-4E2D-45FC-87D1-B88B37964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4695825"/>
            <a:ext cx="16732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3804" name="Text Box 12">
            <a:extLst>
              <a:ext uri="{FF2B5EF4-FFF2-40B4-BE49-F238E27FC236}">
                <a16:creationId xmlns:a16="http://schemas.microsoft.com/office/drawing/2014/main" id="{47F105BC-623C-4170-8B65-99FD5F344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6386513"/>
            <a:ext cx="161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DVD Recorder</a:t>
            </a:r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9AB54E19-6D78-4A7A-A066-30ABA20B7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638" y="4887913"/>
            <a:ext cx="1114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LSI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338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21DDED4-DA62-4957-A766-0CEE12024F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9144000" cy="784225"/>
          </a:xfrm>
        </p:spPr>
        <p:txBody>
          <a:bodyPr lIns="0" tIns="0" rIns="0" bIns="0" anchor="ctr"/>
          <a:lstStyle/>
          <a:p>
            <a:pPr marL="1371600" indent="-1371600" algn="ctr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b="1"/>
              <a:t>Element 3 General  Class Question Pool</a:t>
            </a:r>
            <a:endParaRPr lang="en-GB" altLang="en-US" b="1">
              <a:solidFill>
                <a:srgbClr val="FF3300"/>
              </a:solidFill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F4833523-E612-4A4D-9D3E-DCECD4D23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2622550"/>
            <a:ext cx="5529262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3200" b="1">
                <a:solidFill>
                  <a:srgbClr val="FF0000"/>
                </a:solidFill>
                <a:cs typeface="Tahoma" panose="020B0604030504040204" pitchFamily="34" charset="0"/>
              </a:rPr>
              <a:t>Oscillators &amp; Components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400">
                <a:solidFill>
                  <a:srgbClr val="333333"/>
                </a:solidFill>
                <a:cs typeface="Tahoma" panose="020B0604030504040204" pitchFamily="34" charset="0"/>
              </a:rPr>
              <a:t>Valid July 1, 2019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400">
                <a:solidFill>
                  <a:srgbClr val="333333"/>
                </a:solidFill>
                <a:cs typeface="Tahoma" panose="020B0604030504040204" pitchFamily="34" charset="0"/>
              </a:rPr>
              <a:t>Through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87000"/>
              <a:buFont typeface="StarSymbol" charset="0"/>
              <a:buNone/>
            </a:pPr>
            <a:r>
              <a:rPr lang="en-US" altLang="en-US" sz="2400">
                <a:solidFill>
                  <a:srgbClr val="333333"/>
                </a:solidFill>
                <a:cs typeface="Tahoma" panose="020B0604030504040204" pitchFamily="34" charset="0"/>
              </a:rPr>
              <a:t>June 30, 2023</a:t>
            </a:r>
          </a:p>
        </p:txBody>
      </p:sp>
      <p:pic>
        <p:nvPicPr>
          <p:cNvPr id="18437" name="Picture 1">
            <a:extLst>
              <a:ext uri="{FF2B5EF4-FFF2-40B4-BE49-F238E27FC236}">
                <a16:creationId xmlns:a16="http://schemas.microsoft.com/office/drawing/2014/main" id="{4F661D98-CEB5-4F63-92A4-B2B5CAE10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4776788"/>
            <a:ext cx="1389062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AA445-007C-40EB-9283-AA074C549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76788"/>
            <a:ext cx="1518864" cy="20812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95A4FA7-A019-4313-9290-6F0B1CBAFA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165100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G7B07 	</a:t>
            </a:r>
            <a:r>
              <a:rPr lang="en-US" altLang="en-US" sz="2400"/>
              <a:t>What are the basic components of virtually all 		sine wave oscillators?</a:t>
            </a:r>
          </a:p>
        </p:txBody>
      </p:sp>
      <p:sp>
        <p:nvSpPr>
          <p:cNvPr id="3686403" name="Rectangle 3">
            <a:extLst>
              <a:ext uri="{FF2B5EF4-FFF2-40B4-BE49-F238E27FC236}">
                <a16:creationId xmlns:a16="http://schemas.microsoft.com/office/drawing/2014/main" id="{C4993321-F674-46A6-8D96-334889F469C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1775" y="1700213"/>
            <a:ext cx="8680450" cy="496252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An amplifier and a divider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 frequency multiplier and a mixer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 circulator and a filter operating in a feedback loop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 filter and an amplifier operating in a feedback loop 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6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6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6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6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56164CC-AD7F-4984-8FB6-0DD5C9E687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165100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G7B09 	</a:t>
            </a:r>
            <a:r>
              <a:rPr lang="en-US" altLang="en-US" sz="3200"/>
              <a:t>What determines the frequency of 		an LC oscillator?</a:t>
            </a:r>
          </a:p>
        </p:txBody>
      </p:sp>
      <p:sp>
        <p:nvSpPr>
          <p:cNvPr id="3684355" name="Rectangle 3">
            <a:extLst>
              <a:ext uri="{FF2B5EF4-FFF2-40B4-BE49-F238E27FC236}">
                <a16:creationId xmlns:a16="http://schemas.microsoft.com/office/drawing/2014/main" id="{1F8CC414-D2BA-468B-9790-50764D83F2B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1775" y="1700213"/>
            <a:ext cx="8642350" cy="496252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number of stages in the counter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number of stages in the divider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inductance and capacitance in the tank circuit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time delay of the lag circuit 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6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6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6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6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0D804C1-1858-467E-A317-A6249D6A00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165100"/>
            <a:ext cx="8642350" cy="868363"/>
          </a:xfrm>
        </p:spPr>
        <p:txBody>
          <a:bodyPr anchor="t"/>
          <a:lstStyle/>
          <a:p>
            <a:pPr eaLnBrk="1" hangingPunct="1">
              <a:lnSpc>
                <a:spcPts val="3000"/>
              </a:lnSpc>
            </a:pPr>
            <a:r>
              <a:rPr lang="en-US" altLang="en-US"/>
              <a:t>G6A10 	</a:t>
            </a:r>
            <a:r>
              <a:rPr lang="en-US" altLang="en-US" sz="2400"/>
              <a:t>Which element of a triode vacuum tube 			is used to regulate the flow of electrons 			between cathode and plate?</a:t>
            </a:r>
          </a:p>
        </p:txBody>
      </p:sp>
      <p:sp>
        <p:nvSpPr>
          <p:cNvPr id="3650563" name="Rectangle 3">
            <a:extLst>
              <a:ext uri="{FF2B5EF4-FFF2-40B4-BE49-F238E27FC236}">
                <a16:creationId xmlns:a16="http://schemas.microsoft.com/office/drawing/2014/main" id="{C14B1095-2A0A-47D4-AD6E-A7841D4BEF0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7850" y="1739900"/>
            <a:ext cx="5222875" cy="345757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Control grid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Heater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Screen Grid </a:t>
            </a:r>
            <a:endParaRPr lang="sv-SE" altLang="en-US" sz="2400"/>
          </a:p>
          <a:p>
            <a:pPr marL="381000" indent="-381000" eaLnBrk="1" hangingPunct="1">
              <a:buFontTx/>
              <a:buAutoNum type="alphaUcPeriod"/>
            </a:pPr>
            <a:endParaRPr lang="sv-SE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sv-SE" altLang="en-US" sz="2400"/>
              <a:t>Trigger electrode </a:t>
            </a:r>
            <a:br>
              <a:rPr lang="sv-SE" altLang="en-US" sz="2400"/>
            </a:br>
            <a:endParaRPr lang="sv-SE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6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6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6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6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2C8CA77-25FD-4773-A070-EFF9E4756F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165100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G6A12 	</a:t>
            </a:r>
            <a:r>
              <a:rPr lang="en-US" altLang="en-US" sz="3200"/>
              <a:t>What is the primary purpose of a 			screen grid in a vacuum tube?</a:t>
            </a:r>
          </a:p>
        </p:txBody>
      </p:sp>
      <p:sp>
        <p:nvSpPr>
          <p:cNvPr id="3652611" name="Rectangle 3">
            <a:extLst>
              <a:ext uri="{FF2B5EF4-FFF2-40B4-BE49-F238E27FC236}">
                <a16:creationId xmlns:a16="http://schemas.microsoft.com/office/drawing/2014/main" id="{81E0A313-CCFC-441A-9B41-7D7976F71BE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5950" y="1700213"/>
            <a:ext cx="7086600" cy="3795712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To reduce grid-to-plate capacitance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To increase efficiency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To increase the high frequency response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To decrease plate resistance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6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6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6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6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281D415-A887-424B-ABFD-9951B1F4A1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165100"/>
            <a:ext cx="8642350" cy="868363"/>
          </a:xfrm>
        </p:spPr>
        <p:txBody>
          <a:bodyPr anchor="t"/>
          <a:lstStyle/>
          <a:p>
            <a:pPr eaLnBrk="1" hangingPunct="1">
              <a:lnSpc>
                <a:spcPts val="3000"/>
              </a:lnSpc>
            </a:pPr>
            <a:r>
              <a:rPr lang="en-US" altLang="en-US"/>
              <a:t>G6A07 	</a:t>
            </a:r>
            <a:r>
              <a:rPr lang="en-US" altLang="en-US" sz="2400"/>
              <a:t>What are the stable operating points for 			a bipolar transistor that is used as a switch in a 		logic circuit? </a:t>
            </a:r>
          </a:p>
        </p:txBody>
      </p:sp>
      <p:sp>
        <p:nvSpPr>
          <p:cNvPr id="3646467" name="Rectangle 3">
            <a:extLst>
              <a:ext uri="{FF2B5EF4-FFF2-40B4-BE49-F238E27FC236}">
                <a16:creationId xmlns:a16="http://schemas.microsoft.com/office/drawing/2014/main" id="{157D6131-0264-4332-8454-2C3D3FD11B1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06563"/>
            <a:ext cx="7893050" cy="310515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/>
              <a:t>Its saturation and cut-off regions 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/>
              <a:t>Its active region (between the cut-off and saturation regions) 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/>
              <a:t>Between its peak and valley current points 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/>
              <a:t>Between its enhancement and deletion modes </a:t>
            </a:r>
            <a:br>
              <a:rPr lang="en-US" altLang="en-US" sz="2400"/>
            </a:br>
            <a:br>
              <a:rPr lang="en-US" altLang="en-US" sz="2400"/>
            </a:b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6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6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6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6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F4ED8E10-3D44-4736-AB4D-3B42D032E86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8121D02-978A-4210-B3B2-A4A31249D1FF}" type="slidenum">
              <a:rPr lang="en-US" altLang="en-US" sz="18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id="{F517D05B-D446-42BD-9F2E-6AAC7AA7C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875" y="395288"/>
            <a:ext cx="8642350" cy="868362"/>
          </a:xfrm>
        </p:spPr>
        <p:txBody>
          <a:bodyPr/>
          <a:lstStyle/>
          <a:p>
            <a:pPr algn="ctr" eaLnBrk="1" hangingPunct="1"/>
            <a:r>
              <a:rPr lang="en-US" altLang="en-US" sz="3600"/>
              <a:t>Amateur Radio General Class</a:t>
            </a:r>
            <a:br>
              <a:rPr lang="en-US" altLang="en-US" sz="3600"/>
            </a:br>
            <a:r>
              <a:rPr lang="en-US" altLang="en-US" sz="3600"/>
              <a:t>Element 3 Course Presentation</a:t>
            </a:r>
          </a:p>
        </p:txBody>
      </p:sp>
      <p:sp>
        <p:nvSpPr>
          <p:cNvPr id="6148" name="Rectangle 5">
            <a:extLst>
              <a:ext uri="{FF2B5EF4-FFF2-40B4-BE49-F238E27FC236}">
                <a16:creationId xmlns:a16="http://schemas.microsoft.com/office/drawing/2014/main" id="{B1F8EACE-AC05-4695-BA92-16E10FA1B1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8100" y="1508125"/>
            <a:ext cx="6778625" cy="4454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800" b="1"/>
              <a:t>ELEMENT 3 SUB-ELEMENTS</a:t>
            </a:r>
            <a:r>
              <a:rPr lang="en-US" altLang="en-US" b="1"/>
              <a:t> </a:t>
            </a:r>
            <a:r>
              <a:rPr lang="en-US" altLang="en-US" sz="1000" b="1"/>
              <a:t>(Groupings)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700" b="1"/>
          </a:p>
          <a:p>
            <a:pPr eaLnBrk="1" hangingPunct="1">
              <a:lnSpc>
                <a:spcPct val="90000"/>
              </a:lnSpc>
            </a:pPr>
            <a:endParaRPr lang="en-US" altLang="en-US" sz="1200" b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1 - Your Passing CSCE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2 - Your New General Bands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3 - FCC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4 - Be a 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5 - Voice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6 - CW Lives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7 - Digital Operating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8 - In An Emergency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9 - Skywave Excitement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b="1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54DEA37-54B4-4757-B24C-3BF66FDBA4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lnSpc>
                <a:spcPts val="3400"/>
              </a:lnSpc>
            </a:pPr>
            <a:r>
              <a:rPr lang="en-US" altLang="en-US"/>
              <a:t>G6A09 	</a:t>
            </a:r>
            <a:r>
              <a:rPr lang="en-US" altLang="en-US" sz="3200"/>
              <a:t>Which of the following describes 			the construction of a MOSFET?</a:t>
            </a:r>
            <a:r>
              <a:rPr lang="en-US" altLang="en-US"/>
              <a:t> </a:t>
            </a:r>
          </a:p>
        </p:txBody>
      </p:sp>
      <p:sp>
        <p:nvSpPr>
          <p:cNvPr id="3649539" name="Rectangle 3">
            <a:extLst>
              <a:ext uri="{FF2B5EF4-FFF2-40B4-BE49-F238E27FC236}">
                <a16:creationId xmlns:a16="http://schemas.microsoft.com/office/drawing/2014/main" id="{E647F770-1BF9-41F7-B391-0392F30D281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gate is formed by a back-biased junction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gate is separated from the channel with a thin insulating layer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source is separated from the drain by a thin insulating layer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source is formed by depositing metal on silicon 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6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6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6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6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9ED8C52-31F2-4AB9-90BB-A1F27344A0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65100"/>
            <a:ext cx="8893175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G6A03 	</a:t>
            </a:r>
            <a:r>
              <a:rPr lang="en-US" altLang="en-US" sz="2400"/>
              <a:t>What is the approximate junction threshold 			voltage of a germanium diode?</a:t>
            </a:r>
            <a:endParaRPr lang="de-DE" altLang="en-US" sz="2400"/>
          </a:p>
        </p:txBody>
      </p:sp>
      <p:sp>
        <p:nvSpPr>
          <p:cNvPr id="3643395" name="Rectangle 3">
            <a:extLst>
              <a:ext uri="{FF2B5EF4-FFF2-40B4-BE49-F238E27FC236}">
                <a16:creationId xmlns:a16="http://schemas.microsoft.com/office/drawing/2014/main" id="{A50CFB9E-9865-41FA-B9B1-AFD949E433A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5950" y="1662113"/>
            <a:ext cx="6740525" cy="3643312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de-DE" altLang="en-US" sz="2400"/>
              <a:t>0.1 volt</a:t>
            </a:r>
          </a:p>
          <a:p>
            <a:pPr marL="381000" indent="-381000" eaLnBrk="1" hangingPunct="1">
              <a:buFontTx/>
              <a:buAutoNum type="alphaUcPeriod"/>
            </a:pPr>
            <a:endParaRPr lang="de-DE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de-DE" altLang="en-US" sz="2400"/>
              <a:t>0.3 volts</a:t>
            </a:r>
          </a:p>
          <a:p>
            <a:pPr marL="381000" indent="-381000" eaLnBrk="1" hangingPunct="1">
              <a:buFontTx/>
              <a:buAutoNum type="alphaUcPeriod"/>
            </a:pPr>
            <a:endParaRPr lang="de-DE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de-DE" altLang="en-US" sz="2400"/>
              <a:t>0.7 volts</a:t>
            </a: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1.0 volts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6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6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6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6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9B0C0F0-590A-4AD8-80EC-63B14B9F11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5413"/>
            <a:ext cx="8988425" cy="868362"/>
          </a:xfrm>
        </p:spPr>
        <p:txBody>
          <a:bodyPr anchor="t"/>
          <a:lstStyle/>
          <a:p>
            <a:pPr eaLnBrk="1" hangingPunct="1">
              <a:lnSpc>
                <a:spcPts val="3400"/>
              </a:lnSpc>
            </a:pPr>
            <a:r>
              <a:rPr lang="en-US" altLang="en-US"/>
              <a:t>G6A05 	</a:t>
            </a:r>
            <a:r>
              <a:rPr lang="en-US" altLang="en-US" sz="3200"/>
              <a:t>What is the approximate junction 			threshold voltage of a conventional 		silicon diode?</a:t>
            </a:r>
            <a:endParaRPr lang="de-DE" altLang="en-US" sz="3200"/>
          </a:p>
        </p:txBody>
      </p:sp>
      <p:sp>
        <p:nvSpPr>
          <p:cNvPr id="3645443" name="Rectangle 3">
            <a:extLst>
              <a:ext uri="{FF2B5EF4-FFF2-40B4-BE49-F238E27FC236}">
                <a16:creationId xmlns:a16="http://schemas.microsoft.com/office/drawing/2014/main" id="{C85BE751-F693-4886-8FDE-03B8F17303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54050" y="1700213"/>
            <a:ext cx="6145213" cy="3649662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de-DE" altLang="en-US" sz="2400"/>
              <a:t>0.1 volt</a:t>
            </a:r>
          </a:p>
          <a:p>
            <a:pPr marL="381000" indent="-381000" eaLnBrk="1" hangingPunct="1">
              <a:buFontTx/>
              <a:buAutoNum type="alphaUcPeriod"/>
            </a:pPr>
            <a:endParaRPr lang="de-DE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de-DE" altLang="en-US" sz="2400"/>
              <a:t>0.3 volts</a:t>
            </a:r>
          </a:p>
          <a:p>
            <a:pPr marL="381000" indent="-381000" eaLnBrk="1" hangingPunct="1">
              <a:buFontTx/>
              <a:buAutoNum type="alphaUcPeriod"/>
            </a:pPr>
            <a:endParaRPr lang="de-DE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de-DE" altLang="en-US" sz="2400"/>
              <a:t>0.7 volts</a:t>
            </a: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1.0 volts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6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6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6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6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C11FC56-D65C-430B-A94E-E663DA0D20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125413"/>
            <a:ext cx="8642350" cy="868362"/>
          </a:xfrm>
        </p:spPr>
        <p:txBody>
          <a:bodyPr anchor="t"/>
          <a:lstStyle/>
          <a:p>
            <a:pPr eaLnBrk="1" hangingPunct="1"/>
            <a:r>
              <a:rPr lang="en-US" altLang="en-US"/>
              <a:t>G6B08 	</a:t>
            </a:r>
            <a:r>
              <a:rPr lang="en-US" altLang="en-US" sz="3200"/>
              <a:t>How is an LED biased when 				emitting light?</a:t>
            </a:r>
          </a:p>
        </p:txBody>
      </p:sp>
      <p:sp>
        <p:nvSpPr>
          <p:cNvPr id="3664899" name="Rectangle 3">
            <a:extLst>
              <a:ext uri="{FF2B5EF4-FFF2-40B4-BE49-F238E27FC236}">
                <a16:creationId xmlns:a16="http://schemas.microsoft.com/office/drawing/2014/main" id="{054F5522-0E31-4306-A25E-F8F04C13FE7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46138" y="1739900"/>
            <a:ext cx="5684837" cy="3379788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Beyond cutoff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At the Zener voltage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Reverse Biased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Forward Biased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64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664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664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664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664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B94E7E4-83CC-4165-B13F-0225667A11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165100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G6B09 	</a:t>
            </a:r>
            <a:r>
              <a:rPr lang="en-US" altLang="en-US" sz="2400"/>
              <a:t>Which of the following is a characteristic 			of a liquid crystal display?</a:t>
            </a:r>
          </a:p>
        </p:txBody>
      </p:sp>
      <p:sp>
        <p:nvSpPr>
          <p:cNvPr id="3665923" name="Rectangle 3">
            <a:extLst>
              <a:ext uri="{FF2B5EF4-FFF2-40B4-BE49-F238E27FC236}">
                <a16:creationId xmlns:a16="http://schemas.microsoft.com/office/drawing/2014/main" id="{5035A3A3-EB21-463A-8033-B8E07ED9824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85825" y="1739900"/>
            <a:ext cx="6759575" cy="3879850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requires ambient or back lighting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offers a wide dynamic range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has a wide viewing angle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All of these choices are correct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6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6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6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6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6CBF6C0-A486-4529-AC25-753BA84581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395288"/>
            <a:ext cx="8642350" cy="460375"/>
          </a:xfrm>
        </p:spPr>
        <p:txBody>
          <a:bodyPr anchor="t"/>
          <a:lstStyle/>
          <a:p>
            <a:pPr eaLnBrk="1" hangingPunct="1">
              <a:lnSpc>
                <a:spcPts val="3000"/>
              </a:lnSpc>
            </a:pPr>
            <a:r>
              <a:rPr lang="en-US" altLang="en-US"/>
              <a:t>G6B02 	</a:t>
            </a:r>
            <a:r>
              <a:rPr lang="en-US" altLang="en-US" sz="3200"/>
              <a:t>What is meant by the term MMIC?</a:t>
            </a:r>
          </a:p>
        </p:txBody>
      </p:sp>
      <p:sp>
        <p:nvSpPr>
          <p:cNvPr id="3658755" name="Rectangle 3">
            <a:extLst>
              <a:ext uri="{FF2B5EF4-FFF2-40B4-BE49-F238E27FC236}">
                <a16:creationId xmlns:a16="http://schemas.microsoft.com/office/drawing/2014/main" id="{44E107E1-A2CD-47B4-AAD0-5DF1BFC66D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38225" y="1700213"/>
            <a:ext cx="6645275" cy="360997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Multi Megabyte Integrated Circuit.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Monolithic Microwave Integrated Circuit.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Military-specification Manufactured Integrated Circuit.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Mode Modulated Integrated Circuit.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6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6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6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6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DF09B9D-1C18-4C00-A781-87F1316018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77570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G6B06 	</a:t>
            </a:r>
            <a:r>
              <a:rPr lang="en-US" altLang="en-US" sz="2400"/>
              <a:t>What kind of device is an integrated circuit 			operational amplifier?</a:t>
            </a:r>
          </a:p>
        </p:txBody>
      </p:sp>
      <p:sp>
        <p:nvSpPr>
          <p:cNvPr id="3662851" name="Rectangle 3">
            <a:extLst>
              <a:ext uri="{FF2B5EF4-FFF2-40B4-BE49-F238E27FC236}">
                <a16:creationId xmlns:a16="http://schemas.microsoft.com/office/drawing/2014/main" id="{FDE1A36D-4717-40C0-8E1D-42D37056F3E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85825" y="1739900"/>
            <a:ext cx="4686300" cy="353377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Digital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MMIC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Programmable Logic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Analog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6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6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6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6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50BA083-FA8D-4CBC-BAA6-19C8D86D3A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241300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G7B06 	</a:t>
            </a:r>
            <a:r>
              <a:rPr lang="en-US" altLang="en-US" sz="3200"/>
              <a:t>What is a shift register?	</a:t>
            </a:r>
          </a:p>
        </p:txBody>
      </p:sp>
      <p:sp>
        <p:nvSpPr>
          <p:cNvPr id="3687427" name="Rectangle 3">
            <a:extLst>
              <a:ext uri="{FF2B5EF4-FFF2-40B4-BE49-F238E27FC236}">
                <a16:creationId xmlns:a16="http://schemas.microsoft.com/office/drawing/2014/main" id="{77104801-3E91-4315-A53E-E7F741D5106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 clocked array of circuits that passes data in steps along the array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An array of operational amplifiers used for tri-state arithmetic operations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 digital mixer</a:t>
            </a:r>
          </a:p>
          <a:p>
            <a:pPr marL="381000" indent="-381000" eaLnBrk="1" hangingPunct="1">
              <a:buFontTx/>
              <a:buNone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An analog mixer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6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6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6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6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399C494-1954-443B-8534-D4BF3A32D3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125413"/>
            <a:ext cx="8642350" cy="868362"/>
          </a:xfrm>
        </p:spPr>
        <p:txBody>
          <a:bodyPr anchor="t"/>
          <a:lstStyle/>
          <a:p>
            <a:pPr eaLnBrk="1" hangingPunct="1">
              <a:lnSpc>
                <a:spcPts val="3000"/>
              </a:lnSpc>
            </a:pPr>
            <a:r>
              <a:rPr lang="en-US" altLang="en-US"/>
              <a:t>G6B03 	</a:t>
            </a:r>
            <a:r>
              <a:rPr lang="en-US" altLang="en-US" sz="2400"/>
              <a:t>Which of the following is an advantage 				of CMOS integrated circuits compared to TTL 		integrated circuits?</a:t>
            </a:r>
          </a:p>
        </p:txBody>
      </p:sp>
      <p:sp>
        <p:nvSpPr>
          <p:cNvPr id="3659779" name="Rectangle 3">
            <a:extLst>
              <a:ext uri="{FF2B5EF4-FFF2-40B4-BE49-F238E27FC236}">
                <a16:creationId xmlns:a16="http://schemas.microsoft.com/office/drawing/2014/main" id="{5E36E7D3-6C74-4AE0-8B6A-EB6A7F4F948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00213"/>
            <a:ext cx="7912100" cy="345757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Low power consumption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High power handling capability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Better suited for RF amplification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Better suited for power supply regulation 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6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6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6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6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153831C-A6AA-447F-A790-B6EB8C72FB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357188"/>
            <a:ext cx="8642350" cy="868362"/>
          </a:xfrm>
        </p:spPr>
        <p:txBody>
          <a:bodyPr anchor="t"/>
          <a:lstStyle/>
          <a:p>
            <a:pPr eaLnBrk="1" hangingPunct="1"/>
            <a:r>
              <a:rPr lang="en-US" altLang="en-US"/>
              <a:t>G6B04 	</a:t>
            </a:r>
            <a:r>
              <a:rPr lang="en-US" altLang="en-US" sz="2400"/>
              <a:t>What is meant by the term ROM?</a:t>
            </a:r>
          </a:p>
        </p:txBody>
      </p:sp>
      <p:sp>
        <p:nvSpPr>
          <p:cNvPr id="3660803" name="Rectangle 3">
            <a:extLst>
              <a:ext uri="{FF2B5EF4-FFF2-40B4-BE49-F238E27FC236}">
                <a16:creationId xmlns:a16="http://schemas.microsoft.com/office/drawing/2014/main" id="{15FDAE5E-25CC-416B-AD23-DEC5064E77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93738" y="1700213"/>
            <a:ext cx="7969250" cy="356552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Resistor Operated Memory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Read Only Memory	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Random Operational Memory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Resistant to Overload Memory</a:t>
            </a:r>
            <a:br>
              <a:rPr lang="en-US" altLang="en-US" sz="2400"/>
            </a:b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6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6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6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6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7B5470D9-C482-4FA0-838E-403C572989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100631B-E6A2-4F49-A516-D500B06A7460}" type="slidenum">
              <a:rPr lang="en-US" altLang="en-US" sz="18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E916266-D443-4116-BF3D-40DAAF613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775" y="395288"/>
            <a:ext cx="8642350" cy="868362"/>
          </a:xfrm>
        </p:spPr>
        <p:txBody>
          <a:bodyPr/>
          <a:lstStyle/>
          <a:p>
            <a:pPr algn="ctr" eaLnBrk="1" hangingPunct="1"/>
            <a:r>
              <a:rPr lang="en-US" altLang="en-US" sz="3600"/>
              <a:t>Amateur Radio General Class</a:t>
            </a:r>
            <a:br>
              <a:rPr lang="en-US" altLang="en-US" sz="3600"/>
            </a:br>
            <a:r>
              <a:rPr lang="en-US" altLang="en-US" sz="3600"/>
              <a:t>Element 3 Course Presentation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FB6E8A0-E12D-446C-AAF3-76F456675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8100" y="1508125"/>
            <a:ext cx="7508875" cy="4833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800" b="1"/>
              <a:t>ELEMENT 3 SUB-ELEMENTS</a:t>
            </a:r>
            <a:r>
              <a:rPr lang="en-US" altLang="en-US" sz="1800" b="1"/>
              <a:t> </a:t>
            </a:r>
            <a:r>
              <a:rPr lang="en-US" altLang="en-US" sz="900" b="1"/>
              <a:t>(Groupings)</a:t>
            </a:r>
            <a:endParaRPr lang="en-US" altLang="en-US" sz="1800" b="1"/>
          </a:p>
          <a:p>
            <a:pPr eaLnBrk="1" hangingPunct="1">
              <a:lnSpc>
                <a:spcPct val="90000"/>
              </a:lnSpc>
            </a:pPr>
            <a:endParaRPr lang="en-US" altLang="en-US" sz="500" b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10 - Your  HF Transmitter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11 - Your Receiver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chemeClr val="accent1"/>
                </a:solidFill>
              </a:rPr>
              <a:t>12 - Oscillators &amp;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13 - Electrical Principles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14 - Circuits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15 - Good Grounds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16 - HF Antennas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17 - Coax Cable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18 - RF &amp; Electrical Safety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0459F9F-F3DF-4430-A645-E9512F7CCA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125413"/>
            <a:ext cx="8642350" cy="868362"/>
          </a:xfrm>
        </p:spPr>
        <p:txBody>
          <a:bodyPr anchor="t"/>
          <a:lstStyle/>
          <a:p>
            <a:pPr eaLnBrk="1" hangingPunct="1"/>
            <a:r>
              <a:rPr lang="en-US" altLang="en-US"/>
              <a:t>G6B05 	</a:t>
            </a:r>
            <a:r>
              <a:rPr lang="en-US" altLang="en-US" sz="2400"/>
              <a:t>What is meant when memory is 					characterized as “non-volatile”?</a:t>
            </a:r>
          </a:p>
        </p:txBody>
      </p:sp>
      <p:sp>
        <p:nvSpPr>
          <p:cNvPr id="3661827" name="Rectangle 3">
            <a:extLst>
              <a:ext uri="{FF2B5EF4-FFF2-40B4-BE49-F238E27FC236}">
                <a16:creationId xmlns:a16="http://schemas.microsoft.com/office/drawing/2014/main" id="{C728CC00-C6A0-44E0-9135-911AE04E360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is resistant to radiation damage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It is resistant to high temperatures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stored information is maintained even if power is removed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The stored information cannot be changed once written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6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6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6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6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72F9835-FC6F-4725-BA68-27B9591D1F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3200"/>
            <a:ext cx="914400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G7B03 	</a:t>
            </a:r>
            <a:r>
              <a:rPr lang="en-US" altLang="en-US" sz="3200"/>
              <a:t>Which of the following describes 			the function of a two input AND gate?</a:t>
            </a:r>
          </a:p>
        </p:txBody>
      </p:sp>
      <p:sp>
        <p:nvSpPr>
          <p:cNvPr id="3697667" name="Rectangle 3">
            <a:extLst>
              <a:ext uri="{FF2B5EF4-FFF2-40B4-BE49-F238E27FC236}">
                <a16:creationId xmlns:a16="http://schemas.microsoft.com/office/drawing/2014/main" id="{1279CE77-FE30-4333-9AA9-288BBA007B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54050" y="1816100"/>
            <a:ext cx="8489950" cy="3609975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Output is high when either or both inputs are low.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Output is high only when both inputs are high.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Output is low when either or both inputs are high.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Output is low only when both inputs are high.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6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6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6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6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85FB3B8-E2F6-4170-A814-04AEAFEFDA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altLang="en-US"/>
              <a:t>G7B04 	</a:t>
            </a:r>
            <a:r>
              <a:rPr lang="en-US" altLang="en-US" sz="2400"/>
              <a:t>Which of the following describes the 				function of a two input NOR gate?</a:t>
            </a:r>
          </a:p>
        </p:txBody>
      </p:sp>
      <p:sp>
        <p:nvSpPr>
          <p:cNvPr id="3696643" name="Rectangle 3">
            <a:extLst>
              <a:ext uri="{FF2B5EF4-FFF2-40B4-BE49-F238E27FC236}">
                <a16:creationId xmlns:a16="http://schemas.microsoft.com/office/drawing/2014/main" id="{ED084AE4-C2E6-4995-A0E3-05B53D372D5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06563"/>
            <a:ext cx="8893175" cy="3987800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Output is high when either or both inputs are low.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Output is high only when both inputs are high.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Output is low when either or both inputs are high.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Output is low only when both inputs are 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6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6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6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6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CE7A3D2-77D6-4314-83C2-116ACD42C2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165100"/>
            <a:ext cx="8642350" cy="868363"/>
          </a:xfrm>
        </p:spPr>
        <p:txBody>
          <a:bodyPr anchor="t"/>
          <a:lstStyle/>
          <a:p>
            <a:pPr eaLnBrk="1" hangingPunct="1"/>
            <a:r>
              <a:rPr lang="en-US" altLang="en-US"/>
              <a:t>G7B05 	</a:t>
            </a:r>
            <a:r>
              <a:rPr lang="en-US" altLang="en-US" sz="3200"/>
              <a:t>How many states does a 3-bit 			binary counter have?</a:t>
            </a:r>
          </a:p>
        </p:txBody>
      </p:sp>
      <p:sp>
        <p:nvSpPr>
          <p:cNvPr id="3695619" name="Rectangle 3">
            <a:extLst>
              <a:ext uri="{FF2B5EF4-FFF2-40B4-BE49-F238E27FC236}">
                <a16:creationId xmlns:a16="http://schemas.microsoft.com/office/drawing/2014/main" id="{AC8EBFD3-87F9-4372-9D14-6E0227D0720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54113" y="1854200"/>
            <a:ext cx="5184775" cy="3340100"/>
          </a:xfrm>
        </p:spPr>
        <p:txBody>
          <a:bodyPr/>
          <a:lstStyle/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3 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6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8</a:t>
            </a:r>
          </a:p>
          <a:p>
            <a:pPr marL="381000" indent="-381000" eaLnBrk="1" hangingPunct="1">
              <a:buFontTx/>
              <a:buAutoNum type="alphaUcPeriod"/>
            </a:pPr>
            <a:endParaRPr lang="en-US" altLang="en-US" sz="2400"/>
          </a:p>
          <a:p>
            <a:pPr marL="381000" indent="-381000" eaLnBrk="1" hangingPunct="1">
              <a:buFontTx/>
              <a:buAutoNum type="alphaUcPeriod"/>
            </a:pPr>
            <a:r>
              <a:rPr lang="en-US" altLang="en-US" sz="2400"/>
              <a:t>16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6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6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6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6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A10BCE6-DB97-4B83-937C-96D216081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775" y="357188"/>
            <a:ext cx="8642350" cy="600075"/>
          </a:xfrm>
        </p:spPr>
        <p:txBody>
          <a:bodyPr/>
          <a:lstStyle/>
          <a:p>
            <a:pPr algn="ctr"/>
            <a:r>
              <a:rPr lang="en-US" altLang="en-US" sz="3600"/>
              <a:t>Oscillators &amp; Components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1F0E75A-ED8D-4061-8098-0EC54AD7F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en-US" altLang="en-US"/>
              <a:t>The basic components of virtually all sine wave oscillators are </a:t>
            </a:r>
            <a:r>
              <a:rPr lang="en-US" altLang="en-US" b="1"/>
              <a:t>a filter and an amplifier operating in a feedback loop</a:t>
            </a:r>
            <a:r>
              <a:rPr lang="en-US" altLang="en-US"/>
              <a:t>.</a:t>
            </a:r>
            <a:r>
              <a:rPr lang="en-US" altLang="en-US" sz="1400"/>
              <a:t> </a:t>
            </a:r>
            <a:r>
              <a:rPr lang="en-US" altLang="en-US" sz="1000"/>
              <a:t>(G7B07)</a:t>
            </a:r>
            <a:r>
              <a:rPr lang="en-US" altLang="en-US"/>
              <a:t> </a:t>
            </a:r>
            <a:endParaRPr lang="en-US" altLang="en-US" sz="1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endParaRPr lang="en-US" altLang="en-US" sz="1400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4084741" name="Picture 5" descr="Feedback ckt">
            <a:extLst>
              <a:ext uri="{FF2B5EF4-FFF2-40B4-BE49-F238E27FC236}">
                <a16:creationId xmlns:a16="http://schemas.microsoft.com/office/drawing/2014/main" id="{9341CD20-4ADE-440D-AD80-7B64497CD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162175"/>
            <a:ext cx="6991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7697EF9E-0A8E-4B70-B230-1F45D41E7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4156075"/>
            <a:ext cx="34194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6632" name="Text Box 8">
            <a:extLst>
              <a:ext uri="{FF2B5EF4-FFF2-40B4-BE49-F238E27FC236}">
                <a16:creationId xmlns:a16="http://schemas.microsoft.com/office/drawing/2014/main" id="{59033AF1-1A4E-43C4-B488-62A19A6DB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4081463"/>
            <a:ext cx="1920875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Sine wave</a:t>
            </a:r>
          </a:p>
          <a:p>
            <a:pPr eaLnBrk="1" hangingPunct="1">
              <a:lnSpc>
                <a:spcPts val="4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Square wave</a:t>
            </a:r>
          </a:p>
          <a:p>
            <a:pPr eaLnBrk="1" hangingPunct="1">
              <a:lnSpc>
                <a:spcPts val="4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Triangle wave</a:t>
            </a:r>
          </a:p>
          <a:p>
            <a:pPr eaLnBrk="1" hangingPunct="1">
              <a:lnSpc>
                <a:spcPts val="4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Sawtooth wave</a:t>
            </a:r>
          </a:p>
        </p:txBody>
      </p:sp>
      <p:sp>
        <p:nvSpPr>
          <p:cNvPr id="26637" name="Line 13">
            <a:extLst>
              <a:ext uri="{FF2B5EF4-FFF2-40B4-BE49-F238E27FC236}">
                <a16:creationId xmlns:a16="http://schemas.microsoft.com/office/drawing/2014/main" id="{AED81559-9452-4311-8FF6-D47D24BB4A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2063" y="6424613"/>
            <a:ext cx="1036637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8" name="Line 14">
            <a:extLst>
              <a:ext uri="{FF2B5EF4-FFF2-40B4-BE49-F238E27FC236}">
                <a16:creationId xmlns:a16="http://schemas.microsoft.com/office/drawing/2014/main" id="{F8C93AF5-137E-4309-B77F-AC2C8D0DF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2063" y="5157788"/>
            <a:ext cx="1036637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9B6ACAC4-D08B-4DC3-8668-131629C987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2063" y="5810250"/>
            <a:ext cx="1036637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0" name="Line 16">
            <a:extLst>
              <a:ext uri="{FF2B5EF4-FFF2-40B4-BE49-F238E27FC236}">
                <a16:creationId xmlns:a16="http://schemas.microsoft.com/office/drawing/2014/main" id="{87F93805-A621-46B6-91E2-95BAD3C9A8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2063" y="4465638"/>
            <a:ext cx="1036637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1" name="Text Box 17">
            <a:extLst>
              <a:ext uri="{FF2B5EF4-FFF2-40B4-BE49-F238E27FC236}">
                <a16:creationId xmlns:a16="http://schemas.microsoft.com/office/drawing/2014/main" id="{30DB7C8F-6FD9-4538-8732-7A5A77483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5041900"/>
            <a:ext cx="134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Voltage waveforms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84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84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759D8DA-393B-44C3-B53C-514EF23D6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/>
            <a:r>
              <a:rPr lang="en-US" altLang="en-US" sz="3600"/>
              <a:t>Oscillators &amp; Components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A014399-572B-4BC0-BCD9-64596D7EA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b="1"/>
              <a:t>The inductance and capacitance in the tank circuit </a:t>
            </a:r>
            <a:r>
              <a:rPr lang="en-US" altLang="en-US"/>
              <a:t>determines the frequency of an LC oscillator. </a:t>
            </a:r>
            <a:r>
              <a:rPr lang="en-US" altLang="en-US" sz="1000"/>
              <a:t>(G7B09)</a:t>
            </a:r>
            <a:r>
              <a:rPr lang="en-US" altLang="en-US"/>
              <a:t> </a:t>
            </a:r>
            <a:endParaRPr lang="en-US" altLang="en-US" sz="1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endParaRPr lang="en-US" altLang="en-US" sz="1400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EABEA555-01BE-41FE-A72B-BE8245CEA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1224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8787E075-795F-4CE2-8F86-3306F94CE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2354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5607" name="Picture 7">
            <a:extLst>
              <a:ext uri="{FF2B5EF4-FFF2-40B4-BE49-F238E27FC236}">
                <a16:creationId xmlns:a16="http://schemas.microsoft.com/office/drawing/2014/main" id="{47D1E193-3494-4527-87B1-EB96068C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76475"/>
            <a:ext cx="234156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5608" name="Picture 8">
            <a:extLst>
              <a:ext uri="{FF2B5EF4-FFF2-40B4-BE49-F238E27FC236}">
                <a16:creationId xmlns:a16="http://schemas.microsoft.com/office/drawing/2014/main" id="{CC1941C7-7BA9-4D58-A86A-7435BB7F0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4351338"/>
            <a:ext cx="24209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5611" name="Picture 11">
            <a:extLst>
              <a:ext uri="{FF2B5EF4-FFF2-40B4-BE49-F238E27FC236}">
                <a16:creationId xmlns:a16="http://schemas.microsoft.com/office/drawing/2014/main" id="{0DF1E172-A4AF-4578-BA7E-0C58E71B6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543425"/>
            <a:ext cx="2151062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5612" name="Picture 12" descr="Inductor">
            <a:extLst>
              <a:ext uri="{FF2B5EF4-FFF2-40B4-BE49-F238E27FC236}">
                <a16:creationId xmlns:a16="http://schemas.microsoft.com/office/drawing/2014/main" id="{36FE2839-BB77-4E7A-87CD-F2F61F08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238375"/>
            <a:ext cx="19050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 Box 13">
            <a:extLst>
              <a:ext uri="{FF2B5EF4-FFF2-40B4-BE49-F238E27FC236}">
                <a16:creationId xmlns:a16="http://schemas.microsoft.com/office/drawing/2014/main" id="{02F2698E-1C2A-4F6E-AB37-65F8624B1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163" y="6194425"/>
            <a:ext cx="1804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Tank Circuits</a:t>
            </a:r>
          </a:p>
        </p:txBody>
      </p:sp>
      <p:sp>
        <p:nvSpPr>
          <p:cNvPr id="25614" name="Text Box 14">
            <a:extLst>
              <a:ext uri="{FF2B5EF4-FFF2-40B4-BE49-F238E27FC236}">
                <a16:creationId xmlns:a16="http://schemas.microsoft.com/office/drawing/2014/main" id="{F2030370-4A5B-4B73-9D11-BFA945EB7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6156325"/>
            <a:ext cx="1420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Inductors</a:t>
            </a:r>
          </a:p>
        </p:txBody>
      </p:sp>
      <p:sp>
        <p:nvSpPr>
          <p:cNvPr id="25615" name="Text Box 15">
            <a:extLst>
              <a:ext uri="{FF2B5EF4-FFF2-40B4-BE49-F238E27FC236}">
                <a16:creationId xmlns:a16="http://schemas.microsoft.com/office/drawing/2014/main" id="{980DD8B6-7616-4054-99F3-8FBAEC039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0" y="6156325"/>
            <a:ext cx="2265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(variable) Capacitors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  <p:bldP spid="25614" grpId="0"/>
      <p:bldP spid="256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587255D-7E01-431C-9F04-46F6DB132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9563" y="279400"/>
            <a:ext cx="8642350" cy="600075"/>
          </a:xfrm>
        </p:spPr>
        <p:txBody>
          <a:bodyPr/>
          <a:lstStyle/>
          <a:p>
            <a:pPr algn="ctr"/>
            <a:r>
              <a:rPr lang="en-US" altLang="en-US" sz="3600"/>
              <a:t>Oscillators &amp; Components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828B1F9-0FC8-4A16-9FFB-2B96621FB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</a:t>
            </a:r>
            <a:r>
              <a:rPr lang="en-US" altLang="en-US" b="1"/>
              <a:t>control grid</a:t>
            </a:r>
            <a:r>
              <a:rPr lang="en-US" altLang="en-US"/>
              <a:t> is the element of a triode vacuum tube is used to regulate the flow of electrons between cathode and plate. </a:t>
            </a:r>
            <a:r>
              <a:rPr lang="en-US" altLang="en-US" sz="1000"/>
              <a:t>(G6A10)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primary purpose of a screen grid in a vacuum tube is </a:t>
            </a:r>
            <a:r>
              <a:rPr lang="en-US" altLang="en-US" b="1"/>
              <a:t>to reduce grid-to-plate capacitance</a:t>
            </a:r>
            <a:r>
              <a:rPr lang="en-US" altLang="en-US"/>
              <a:t>. </a:t>
            </a:r>
            <a:r>
              <a:rPr lang="en-US" altLang="en-US" sz="1000"/>
              <a:t>(G6A12)</a:t>
            </a:r>
            <a:r>
              <a:rPr lang="en-US" altLang="en-US"/>
              <a:t> </a:t>
            </a:r>
            <a:endParaRPr lang="en-US" altLang="en-US" sz="1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endParaRPr lang="en-US" altLang="en-US" sz="1400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4078608" name="Picture 16" descr="Vacuum tube 2">
            <a:extLst>
              <a:ext uri="{FF2B5EF4-FFF2-40B4-BE49-F238E27FC236}">
                <a16:creationId xmlns:a16="http://schemas.microsoft.com/office/drawing/2014/main" id="{58F99E62-4E49-4D09-9A64-4CABEF61A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2468563"/>
            <a:ext cx="11064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78609" name="Picture 17" descr="Vacuum tube">
            <a:extLst>
              <a:ext uri="{FF2B5EF4-FFF2-40B4-BE49-F238E27FC236}">
                <a16:creationId xmlns:a16="http://schemas.microsoft.com/office/drawing/2014/main" id="{4E2C34D7-296A-4F57-839C-E57A5834E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2468563"/>
            <a:ext cx="1206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78610" name="Picture 18" descr="Triode &amp; Pentode">
            <a:extLst>
              <a:ext uri="{FF2B5EF4-FFF2-40B4-BE49-F238E27FC236}">
                <a16:creationId xmlns:a16="http://schemas.microsoft.com/office/drawing/2014/main" id="{D2818A2D-F760-46C5-A857-19EF951EF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506663"/>
            <a:ext cx="38100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Line 7">
            <a:extLst>
              <a:ext uri="{FF2B5EF4-FFF2-40B4-BE49-F238E27FC236}">
                <a16:creationId xmlns:a16="http://schemas.microsoft.com/office/drawing/2014/main" id="{765A66AA-0E6F-4D05-AAFD-9924DC4CE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2213" y="1816100"/>
            <a:ext cx="142081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" name="Line 8">
            <a:extLst>
              <a:ext uri="{FF2B5EF4-FFF2-40B4-BE49-F238E27FC236}">
                <a16:creationId xmlns:a16="http://schemas.microsoft.com/office/drawing/2014/main" id="{A77CB6A5-8767-4EBE-BCE9-87FC36D4F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0563" y="1816100"/>
            <a:ext cx="1228725" cy="203517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" name="Line 9">
            <a:extLst>
              <a:ext uri="{FF2B5EF4-FFF2-40B4-BE49-F238E27FC236}">
                <a16:creationId xmlns:a16="http://schemas.microsoft.com/office/drawing/2014/main" id="{AA573A52-D810-4FB9-900F-C47AFB6C05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2463" y="1816100"/>
            <a:ext cx="38100" cy="1881188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6" name="Line 10">
            <a:extLst>
              <a:ext uri="{FF2B5EF4-FFF2-40B4-BE49-F238E27FC236}">
                <a16:creationId xmlns:a16="http://schemas.microsoft.com/office/drawing/2014/main" id="{90555735-3E02-4584-ADB3-FB76E9264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9350" y="5772150"/>
            <a:ext cx="1343025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7" name="Line 11">
            <a:extLst>
              <a:ext uri="{FF2B5EF4-FFF2-40B4-BE49-F238E27FC236}">
                <a16:creationId xmlns:a16="http://schemas.microsoft.com/office/drawing/2014/main" id="{713178E2-FFD6-4551-AFBE-CD3153262C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87825" y="3697288"/>
            <a:ext cx="346075" cy="2074862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8609CF4C-3E72-49AF-94F9-39B905ECD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887913"/>
            <a:ext cx="34940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H=Heater/Filament; C=Cathode; S=Screen Grid; P=Plate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7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7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78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7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4784E7C-E02D-4602-B630-24BB69308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/>
            <a:r>
              <a:rPr lang="en-US" altLang="en-US" sz="3600"/>
              <a:t>Oscillators &amp; Components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BD5B0A3-04C9-41F9-B724-E2E462E46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642350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</a:t>
            </a:r>
            <a:r>
              <a:rPr lang="en-US" altLang="en-US" b="1"/>
              <a:t>stable operating points</a:t>
            </a:r>
            <a:r>
              <a:rPr lang="en-US" altLang="en-US"/>
              <a:t> for a bipolar transistor used as a switch in a logic circuit are its </a:t>
            </a:r>
            <a:r>
              <a:rPr lang="en-US" altLang="en-US" b="1"/>
              <a:t>saturation and cut-off regions</a:t>
            </a:r>
            <a:r>
              <a:rPr lang="en-US" altLang="en-US"/>
              <a:t>.  </a:t>
            </a:r>
            <a:r>
              <a:rPr lang="en-US" altLang="en-US" sz="1000"/>
              <a:t>(G6A07)</a:t>
            </a:r>
            <a:endParaRPr lang="en-US" altLang="en-US" sz="1000" i="1"/>
          </a:p>
          <a:p>
            <a:pPr lvl="2"/>
            <a:r>
              <a:rPr lang="en-US" altLang="en-US" sz="1600" b="1" i="1">
                <a:solidFill>
                  <a:srgbClr val="FF0000"/>
                </a:solidFill>
              </a:rPr>
              <a:t>Saturation</a:t>
            </a:r>
            <a:r>
              <a:rPr lang="en-US" altLang="en-US" sz="1600" i="1">
                <a:solidFill>
                  <a:srgbClr val="FF0000"/>
                </a:solidFill>
              </a:rPr>
              <a:t> is where the transistor is Base biased for </a:t>
            </a:r>
            <a:r>
              <a:rPr lang="en-US" altLang="en-US" sz="1600" b="1" i="1">
                <a:solidFill>
                  <a:srgbClr val="FF0000"/>
                </a:solidFill>
              </a:rPr>
              <a:t>maximum</a:t>
            </a:r>
            <a:r>
              <a:rPr lang="en-US" altLang="en-US" sz="1600" i="1">
                <a:solidFill>
                  <a:srgbClr val="FF0000"/>
                </a:solidFill>
              </a:rPr>
              <a:t> emitter to collector current flow </a:t>
            </a:r>
          </a:p>
          <a:p>
            <a:pPr lvl="2"/>
            <a:r>
              <a:rPr lang="en-US" altLang="en-US" sz="1600" b="1" i="1">
                <a:solidFill>
                  <a:srgbClr val="FF0000"/>
                </a:solidFill>
              </a:rPr>
              <a:t>Cut-off</a:t>
            </a:r>
            <a:r>
              <a:rPr lang="en-US" altLang="en-US" sz="1600" i="1">
                <a:solidFill>
                  <a:srgbClr val="FF0000"/>
                </a:solidFill>
              </a:rPr>
              <a:t> is where the transistor is base biased for </a:t>
            </a:r>
            <a:r>
              <a:rPr lang="en-US" altLang="en-US" sz="1600" b="1" i="1">
                <a:solidFill>
                  <a:srgbClr val="FF0000"/>
                </a:solidFill>
              </a:rPr>
              <a:t>minimum</a:t>
            </a:r>
            <a:r>
              <a:rPr lang="en-US" altLang="en-US" sz="1600" i="1">
                <a:solidFill>
                  <a:srgbClr val="FF0000"/>
                </a:solidFill>
              </a:rPr>
              <a:t> emitter to collector current flow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i="1"/>
              <a:t>In a MOSFET, </a:t>
            </a:r>
            <a:r>
              <a:rPr lang="en-US" altLang="en-US" b="1" i="1"/>
              <a:t>the gate is separated from the channel with a thin insulating layer</a:t>
            </a:r>
            <a:r>
              <a:rPr lang="en-US" altLang="en-US" i="1"/>
              <a:t>. </a:t>
            </a:r>
            <a:r>
              <a:rPr lang="en-US" altLang="en-US" sz="1000" i="1"/>
              <a:t>(G6A09)</a:t>
            </a:r>
            <a:r>
              <a:rPr lang="en-US" altLang="en-US"/>
              <a:t> </a:t>
            </a:r>
            <a:endParaRPr lang="en-US" altLang="en-US" sz="1600" i="1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 sz="1600" i="1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3C723EE7-06EF-4934-A0F6-92F7EAB0F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4235450"/>
            <a:ext cx="2995612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26DC7889-F082-4D65-B0BE-A53A5D52F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4197350"/>
            <a:ext cx="2497137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A62E439-98C0-4304-90CF-F1A6D1BC4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/>
            <a:r>
              <a:rPr lang="en-US" altLang="en-US" sz="3600"/>
              <a:t>Oscillators &amp; Components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09C0B8C-2967-4357-95AB-03B464896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75" y="1470025"/>
            <a:ext cx="8912225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 The approximate junction threshold voltage of a germanium diode is </a:t>
            </a:r>
            <a:r>
              <a:rPr lang="en-US" altLang="en-US" b="1"/>
              <a:t>0.3 volts. </a:t>
            </a:r>
            <a:r>
              <a:rPr lang="en-US" altLang="en-US" sz="1000"/>
              <a:t>(G6A03)</a:t>
            </a:r>
            <a:endParaRPr lang="en-US" altLang="en-US" sz="1400"/>
          </a:p>
          <a:p>
            <a:pPr lvl="2"/>
            <a:r>
              <a:rPr lang="de-DE" altLang="en-US" sz="1600">
                <a:solidFill>
                  <a:srgbClr val="FF0000"/>
                </a:solidFill>
              </a:rPr>
              <a:t>This is the voltage drop across the diode junction when it is conducting in the forward direction.</a:t>
            </a:r>
          </a:p>
          <a:p>
            <a:pPr lvl="2"/>
            <a:endParaRPr lang="en-US" altLang="en-US" sz="160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approximate junction threshold voltage of a silicon diode is </a:t>
            </a:r>
            <a:r>
              <a:rPr lang="en-US" altLang="en-US" b="1"/>
              <a:t>0.7 volts</a:t>
            </a:r>
            <a:r>
              <a:rPr lang="en-US" altLang="en-US"/>
              <a:t>. </a:t>
            </a:r>
            <a:r>
              <a:rPr lang="en-US" altLang="en-US" sz="1000"/>
              <a:t>(G6A05)</a:t>
            </a:r>
            <a:r>
              <a:rPr lang="en-US" altLang="en-US"/>
              <a:t> </a:t>
            </a:r>
            <a:endParaRPr lang="en-US" altLang="en-US" sz="1400"/>
          </a:p>
          <a:p>
            <a:pPr lvl="2"/>
            <a:r>
              <a:rPr lang="de-DE" altLang="en-US" sz="1600" i="1">
                <a:solidFill>
                  <a:srgbClr val="FF0000"/>
                </a:solidFill>
              </a:rPr>
              <a:t>This is the voltage drop across the diode  junction when it is conducting in the forward direction</a:t>
            </a:r>
          </a:p>
          <a:p>
            <a:pPr lvl="2"/>
            <a:endParaRPr lang="en-US" altLang="en-US" sz="160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an</a:t>
            </a:r>
            <a:r>
              <a:rPr lang="en-US" altLang="en-US" b="1"/>
              <a:t> LED is forward biased when emitting light </a:t>
            </a:r>
            <a:r>
              <a:rPr lang="en-US" altLang="en-US" sz="1000"/>
              <a:t>(G6B08)</a:t>
            </a:r>
          </a:p>
          <a:p>
            <a:pPr lvl="2"/>
            <a:r>
              <a:rPr lang="en-US" altLang="en-US" sz="1600">
                <a:solidFill>
                  <a:srgbClr val="FF0000"/>
                </a:solidFill>
              </a:rPr>
              <a:t>LEDs generate very little heat leading to greater efficiency.</a:t>
            </a:r>
            <a:endParaRPr lang="en-US" altLang="en-US" sz="1600" b="1"/>
          </a:p>
          <a:p>
            <a:pPr>
              <a:buFont typeface="Wingdings" panose="05000000000000000000" pitchFamily="2" charset="2"/>
              <a:buChar char="Ø"/>
            </a:pPr>
            <a:endParaRPr lang="en-US" altLang="en-US" sz="1600" b="1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/>
              <a:t>A liquid crystal display (LCD)</a:t>
            </a:r>
            <a:r>
              <a:rPr lang="en-US" altLang="en-US"/>
              <a:t> utilizes ambient or back lighting</a:t>
            </a:r>
            <a:r>
              <a:rPr lang="en-US" altLang="en-US" sz="1000"/>
              <a:t>(G6B09)</a:t>
            </a:r>
            <a:endParaRPr lang="en-US" altLang="en-US" sz="1000" b="1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346106FD-3D2E-47BB-929A-31F94941F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886450"/>
            <a:ext cx="184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923DAF1-BE74-48AD-884C-6B742B3BA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875" y="317500"/>
            <a:ext cx="8642350" cy="600075"/>
          </a:xfrm>
        </p:spPr>
        <p:txBody>
          <a:bodyPr/>
          <a:lstStyle/>
          <a:p>
            <a:pPr algn="ctr"/>
            <a:r>
              <a:rPr lang="en-US" altLang="en-US" sz="3600"/>
              <a:t>Oscillators &amp; Components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8AA19F8-BE57-4697-AB79-2A4C80F50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988425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pPr>
              <a:lnSpc>
                <a:spcPts val="1200"/>
              </a:lnSpc>
              <a:buFont typeface="Wingdings" panose="05000000000000000000" pitchFamily="2" charset="2"/>
              <a:buChar char="Ø"/>
            </a:pPr>
            <a:r>
              <a:rPr lang="en-US" altLang="en-US"/>
              <a:t>The term MMIC means</a:t>
            </a:r>
            <a:r>
              <a:rPr lang="en-US" altLang="en-US" b="1"/>
              <a:t> Monolithic Microwave Integrated Circuit.</a:t>
            </a:r>
            <a:r>
              <a:rPr lang="en-US" altLang="en-US"/>
              <a:t> </a:t>
            </a:r>
            <a:r>
              <a:rPr lang="en-US" altLang="en-US" sz="1000"/>
              <a:t>(G6B02)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400"/>
          </a:p>
          <a:p>
            <a:endParaRPr lang="en-US" altLang="en-US" sz="140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/>
              <a:t>Analog </a:t>
            </a:r>
            <a:r>
              <a:rPr lang="en-US" altLang="en-US"/>
              <a:t>is also the term that describes an integrated circuit operational amplifier. </a:t>
            </a:r>
            <a:r>
              <a:rPr lang="en-US" altLang="en-US" sz="1000"/>
              <a:t>(G6B06)</a:t>
            </a:r>
            <a:r>
              <a:rPr lang="en-US" altLang="en-US"/>
              <a:t> </a:t>
            </a:r>
          </a:p>
          <a:p>
            <a:endParaRPr lang="en-US" altLang="en-US"/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6B8B3D6E-994E-4FCB-86F8-70B906709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238375"/>
            <a:ext cx="192087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pg 115">
            <a:extLst>
              <a:ext uri="{FF2B5EF4-FFF2-40B4-BE49-F238E27FC236}">
                <a16:creationId xmlns:a16="http://schemas.microsoft.com/office/drawing/2014/main" id="{13AA3DA2-B6CF-4B14-B428-DF9612E0B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238375"/>
            <a:ext cx="3455988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>
            <a:extLst>
              <a:ext uri="{FF2B5EF4-FFF2-40B4-BE49-F238E27FC236}">
                <a16:creationId xmlns:a16="http://schemas.microsoft.com/office/drawing/2014/main" id="{B0065E0F-E599-4D6F-BD31-659279AB6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5310188"/>
            <a:ext cx="144145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>
            <a:extLst>
              <a:ext uri="{FF2B5EF4-FFF2-40B4-BE49-F238E27FC236}">
                <a16:creationId xmlns:a16="http://schemas.microsoft.com/office/drawing/2014/main" id="{BD6E78E6-948C-49D1-842C-385B0E182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5387975"/>
            <a:ext cx="904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 Box 9">
            <a:extLst>
              <a:ext uri="{FF2B5EF4-FFF2-40B4-BE49-F238E27FC236}">
                <a16:creationId xmlns:a16="http://schemas.microsoft.com/office/drawing/2014/main" id="{610AD808-42A6-4FD8-9D70-30C3120C1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002338"/>
            <a:ext cx="1957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Schematic symbol</a:t>
            </a:r>
          </a:p>
        </p:txBody>
      </p:sp>
      <p:sp>
        <p:nvSpPr>
          <p:cNvPr id="37898" name="Text Box 10">
            <a:extLst>
              <a:ext uri="{FF2B5EF4-FFF2-40B4-BE49-F238E27FC236}">
                <a16:creationId xmlns:a16="http://schemas.microsoft.com/office/drawing/2014/main" id="{5EE4554F-FF22-443A-94D6-C6DAB44BE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5964238"/>
            <a:ext cx="188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Integrated circuit</a:t>
            </a:r>
          </a:p>
        </p:txBody>
      </p:sp>
      <p:sp>
        <p:nvSpPr>
          <p:cNvPr id="37899" name="Text Box 11">
            <a:extLst>
              <a:ext uri="{FF2B5EF4-FFF2-40B4-BE49-F238E27FC236}">
                <a16:creationId xmlns:a16="http://schemas.microsoft.com/office/drawing/2014/main" id="{6E8C9935-E9EC-47B8-8F00-9A2EC4793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3851275"/>
            <a:ext cx="13065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MMIC devices</a:t>
            </a:r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2BAE1A3A-3915-407B-BA93-8EAACF221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4005263"/>
            <a:ext cx="2266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1515"/>
              </a:buClr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Signal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/>
      <p:bldP spid="37899" grpId="0"/>
      <p:bldP spid="37900" grpId="0"/>
    </p:bld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15556</TotalTime>
  <Words>1475</Words>
  <Application>Microsoft Office PowerPoint</Application>
  <PresentationFormat>On-screen Show (4:3)</PresentationFormat>
  <Paragraphs>307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Verdana</vt:lpstr>
      <vt:lpstr>Arial</vt:lpstr>
      <vt:lpstr>Rockwell</vt:lpstr>
      <vt:lpstr>Times New Roman</vt:lpstr>
      <vt:lpstr>Wingdings</vt:lpstr>
      <vt:lpstr>Tahoma</vt:lpstr>
      <vt:lpstr>StarSymbol</vt:lpstr>
      <vt:lpstr>Competition</vt:lpstr>
      <vt:lpstr>General Licensing Class</vt:lpstr>
      <vt:lpstr>Amateur Radio General Class Element 3 Course Presentation</vt:lpstr>
      <vt:lpstr>Amateur Radio General Class Element 3 Course Presentation</vt:lpstr>
      <vt:lpstr>Oscillators &amp; Components</vt:lpstr>
      <vt:lpstr>Oscillators &amp; Components</vt:lpstr>
      <vt:lpstr>Oscillators &amp; Components</vt:lpstr>
      <vt:lpstr>Oscillators &amp; Components</vt:lpstr>
      <vt:lpstr>Oscillators &amp; Components</vt:lpstr>
      <vt:lpstr>Oscillators &amp; Components</vt:lpstr>
      <vt:lpstr>Oscillators &amp; Components</vt:lpstr>
      <vt:lpstr>Oscillators &amp; Components</vt:lpstr>
      <vt:lpstr>Oscillators &amp; Components</vt:lpstr>
      <vt:lpstr>Oscillators &amp; Components</vt:lpstr>
      <vt:lpstr>Element 3 General  Class Question Pool</vt:lpstr>
      <vt:lpstr>G7B07  What are the basic components of virtually all   sine wave oscillators?</vt:lpstr>
      <vt:lpstr>G7B09  What determines the frequency of   an LC oscillator?</vt:lpstr>
      <vt:lpstr>G6A10  Which element of a triode vacuum tube    is used to regulate the flow of electrons    between cathode and plate?</vt:lpstr>
      <vt:lpstr>G6A12  What is the primary purpose of a    screen grid in a vacuum tube?</vt:lpstr>
      <vt:lpstr>G6A07  What are the stable operating points for    a bipolar transistor that is used as a switch in a   logic circuit? </vt:lpstr>
      <vt:lpstr>G6A09  Which of the following describes    the construction of a MOSFET? </vt:lpstr>
      <vt:lpstr>G6A03  What is the approximate junction threshold    voltage of a germanium diode?</vt:lpstr>
      <vt:lpstr>G6A05  What is the approximate junction    threshold voltage of a conventional   silicon diode?</vt:lpstr>
      <vt:lpstr>G6B08  How is an LED biased when     emitting light?</vt:lpstr>
      <vt:lpstr>G6B09  Which of the following is a characteristic    of a liquid crystal display?</vt:lpstr>
      <vt:lpstr>G6B02  What is meant by the term MMIC?</vt:lpstr>
      <vt:lpstr>G6B06  What kind of device is an integrated circuit    operational amplifier?</vt:lpstr>
      <vt:lpstr>G7B06  What is a shift register? </vt:lpstr>
      <vt:lpstr>G6B03  Which of the following is an advantage     of CMOS integrated circuits compared to TTL   integrated circuits?</vt:lpstr>
      <vt:lpstr>G6B04  What is meant by the term ROM?</vt:lpstr>
      <vt:lpstr>G6B05  What is meant when memory is      characterized as “non-volatile”?</vt:lpstr>
      <vt:lpstr>G7B03  Which of the following describes    the function of a two input AND gate?</vt:lpstr>
      <vt:lpstr>G7B04  Which of the following describes the     function of a two input NOR gate?</vt:lpstr>
      <vt:lpstr>G7B05  How many states does a 3-bit    binary counter have?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General Class Element 3 Course Presentation</dc:title>
  <dc:creator>K3DIO;KK0SD</dc:creator>
  <dc:description>http://www.w0wtn.org</dc:description>
  <cp:lastModifiedBy>User</cp:lastModifiedBy>
  <cp:revision>397</cp:revision>
  <dcterms:created xsi:type="dcterms:W3CDTF">2006-06-22T17:50:50Z</dcterms:created>
  <dcterms:modified xsi:type="dcterms:W3CDTF">2020-05-03T04:10:56Z</dcterms:modified>
</cp:coreProperties>
</file>