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382" r:id="rId7"/>
    <p:sldId id="261" r:id="rId8"/>
    <p:sldId id="383" r:id="rId9"/>
    <p:sldId id="262" r:id="rId10"/>
    <p:sldId id="38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1" r:id="rId22"/>
    <p:sldId id="385" r:id="rId23"/>
    <p:sldId id="277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43" r:id="rId34"/>
    <p:sldId id="287" r:id="rId35"/>
    <p:sldId id="288" r:id="rId36"/>
    <p:sldId id="289" r:id="rId37"/>
    <p:sldId id="290" r:id="rId38"/>
    <p:sldId id="344" r:id="rId39"/>
    <p:sldId id="291" r:id="rId40"/>
    <p:sldId id="292" r:id="rId41"/>
    <p:sldId id="345" r:id="rId42"/>
    <p:sldId id="346" r:id="rId43"/>
    <p:sldId id="293" r:id="rId44"/>
    <p:sldId id="296" r:id="rId45"/>
    <p:sldId id="294" r:id="rId46"/>
    <p:sldId id="298" r:id="rId47"/>
    <p:sldId id="300" r:id="rId48"/>
    <p:sldId id="301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81" r:id="rId62"/>
    <p:sldId id="302" r:id="rId63"/>
    <p:sldId id="360" r:id="rId64"/>
    <p:sldId id="361" r:id="rId65"/>
    <p:sldId id="362" r:id="rId66"/>
    <p:sldId id="306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74" r:id="rId79"/>
    <p:sldId id="375" r:id="rId80"/>
    <p:sldId id="376" r:id="rId81"/>
    <p:sldId id="377" r:id="rId82"/>
    <p:sldId id="378" r:id="rId83"/>
    <p:sldId id="379" r:id="rId84"/>
    <p:sldId id="380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93" autoAdjust="0"/>
  </p:normalViewPr>
  <p:slideViewPr>
    <p:cSldViewPr>
      <p:cViewPr varScale="1">
        <p:scale>
          <a:sx n="76" d="100"/>
          <a:sy n="76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1F3EC064-28BC-40BF-B64F-DDBF8522C7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280C437D-C79B-4CAD-8051-849EA4BA38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F19790C-9CF1-4BA5-9AE2-D969C7E10F9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0C16DC04-AE82-4BE0-BD6F-6D26E39945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id="{3470C149-1257-4211-AC5C-358E26C811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>
            <a:extLst>
              <a:ext uri="{FF2B5EF4-FFF2-40B4-BE49-F238E27FC236}">
                <a16:creationId xmlns:a16="http://schemas.microsoft.com/office/drawing/2014/main" id="{CEA0E13B-7D28-4D8B-BC9B-C841B3025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91A318B-E2BF-4EAD-97A6-4BA57C8217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C0B2385-8761-4D1A-A6CD-D151795F70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F9A389-F8C6-4AA0-B7B8-2B9A0EC9D371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FD2F9ED5-EF63-4B06-BC84-1B811E4C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1C23D93-0C49-40FE-958E-AA9A4BD7C7C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F46E4EC-A4AA-4651-8FC7-24E17CAD47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6A10B9E-2883-4DFF-B69F-C9F22D664F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532CA7-7114-47D7-92E3-A7CB6F1AC23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96E955-9256-44B5-BE2D-CF7A2E2F6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D0CC1A-133B-4D8C-85B5-E64AD6865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C76E3-4B58-412C-906C-A13CD0651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4610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FB8182-62A0-43AA-9F05-FD0F10BEA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35C0D-4D34-45CC-94BD-DA4535ADF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9F541F-4A6A-492D-8285-848C4B371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07A74-1EAF-4E46-9261-E44E0CF2C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FFFF1F-751E-4E4F-BBBE-38E4CE690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0D00C-F90B-4067-A325-0E70147F6A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5BC02D-16AE-4075-B417-79E32217B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77A2E-6667-4119-B352-9187180C8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17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FCB02-AF99-42A4-A9C8-D1AD2A01F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81F93-0B0E-4873-9B36-1C2646739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7FA74-903E-42BC-80E3-9CE7297AA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F63E7-ED2D-4544-8AEB-DC8152D83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5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58ADCB-A7FE-4D57-B47B-52EF75293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22C37A-01A3-4448-85E2-A01A3423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B5197-2725-4BEA-8E38-B1E83874F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549FD-34AD-456A-8469-B2A9BA629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25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CEE67-2C4A-4C7C-823F-CA87FE935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59637-9289-49E5-8341-19C1482F9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E634C-C9B9-4DF1-8677-5078886E2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929B2-E522-4F38-B093-6781B7707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82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79B6CC-8401-4AF4-87E0-4483C22B3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B2736-B794-4271-9463-3F06DC3E2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1AFDB-4787-4897-92C0-DD108F48D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31D75-4078-4E7A-901B-29246B60C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00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82FBB0-B41F-4570-AAFB-8E1787EBC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99BBC0-55C4-482D-980D-E710AFBBF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233736-7A7E-4B32-8823-DE6831C5F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C1AE5-2C23-4E8D-8259-E27FFEF69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D80611-995D-4CE0-8970-C73AFDCF5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39CAE5-4EE2-4505-84E4-535821C57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3AE82C-7450-40A1-AC87-DC591A658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F92F6-31CA-46B2-B724-CB6D52988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8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9C4215-C142-43B7-BDC5-FEDBEA9CF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7EA6A8-AA14-4149-8E22-FE173C691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F10319-54F0-4453-A916-F2434A1B1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C739F-BEC4-4828-B79D-F357706DA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74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3B138-4290-495A-9EC9-4F4DFDC28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F8123-D446-4B62-9379-10DDE939D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143E7-EB72-4B93-A06E-50726013F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69ED9-AF4E-485D-BE82-4A518A59C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3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EFF18-2A91-4B14-B151-64CEF3E43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D4C06-5BB1-42EC-B325-33CF0FEAB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02358-9E1D-4534-A0A0-1DEB321EF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F29C9-02C3-4990-B71F-E47FA1611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21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18075C-B827-4729-9BBC-A11AE815B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E1F686-2904-434C-95E4-14880E0C0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id="{AC54C039-FB40-4305-8D8F-78B2933707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id="{CA5CE058-53D1-403E-9026-486486A71D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>
            <a:extLst>
              <a:ext uri="{FF2B5EF4-FFF2-40B4-BE49-F238E27FC236}">
                <a16:creationId xmlns:a16="http://schemas.microsoft.com/office/drawing/2014/main" id="{00C1FF27-E795-4177-8423-B1FC5DC6AD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DEBFF0F6-EFB7-44A8-B523-8CCB49A25C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Rockwell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Rockwell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Rockwell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Rockwell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Rockwell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788F877-5AD6-479F-B53D-8E13BA3804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76263"/>
            <a:ext cx="8610600" cy="549275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/>
              <a:t>General Licensing Class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16BDC2B3-0A04-48D1-856E-2D3209E2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585913"/>
            <a:ext cx="3495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</a:rPr>
              <a:t>HF Antennas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4101" name="Rectangle 1">
            <a:extLst>
              <a:ext uri="{FF2B5EF4-FFF2-40B4-BE49-F238E27FC236}">
                <a16:creationId xmlns:a16="http://schemas.microsoft.com/office/drawing/2014/main" id="{6C86543E-414E-4975-B8BE-ADE74429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269" y="2478088"/>
            <a:ext cx="2555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 dirty="0">
                <a:solidFill>
                  <a:srgbClr val="333333"/>
                </a:solidFill>
                <a:cs typeface="Tahoma" panose="020B0604030504040204" pitchFamily="34" charset="0"/>
              </a:rPr>
              <a:t>Valid July 1, 2019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 dirty="0">
                <a:solidFill>
                  <a:srgbClr val="333333"/>
                </a:solidFill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 dirty="0">
                <a:solidFill>
                  <a:srgbClr val="333333"/>
                </a:solidFill>
                <a:cs typeface="Tahoma" panose="020B0604030504040204" pitchFamily="34" charset="0"/>
              </a:rPr>
              <a:t>June 30, 2023</a:t>
            </a: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1C2DB9FE-48BC-49F8-A72F-4D53AFFF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" y="4663387"/>
            <a:ext cx="157638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4973DB-B1C2-4EA8-9BFC-A62219A6C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85" y="4663386"/>
            <a:ext cx="1463075" cy="21946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1E2F591-E6C2-4F00-A108-C7B17FE99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B47A62A-6F38-478C-BFF4-8A2EBD71B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If the antenna is less than 1/2 wavelength high, the azimuthal pattern is almost omnidirectional and maximum straight up</a:t>
            </a:r>
            <a:r>
              <a:rPr lang="en-US" altLang="en-US"/>
              <a:t>. </a:t>
            </a:r>
            <a:r>
              <a:rPr lang="en-US" altLang="en-US" sz="1000"/>
              <a:t>(G9B05)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32777" name="Picture 9" descr="pg 154">
            <a:extLst>
              <a:ext uri="{FF2B5EF4-FFF2-40B4-BE49-F238E27FC236}">
                <a16:creationId xmlns:a16="http://schemas.microsoft.com/office/drawing/2014/main" id="{8F52751E-8682-4C6F-9DB8-B5B10C73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968625"/>
            <a:ext cx="531971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3-D">
            <a:extLst>
              <a:ext uri="{FF2B5EF4-FFF2-40B4-BE49-F238E27FC236}">
                <a16:creationId xmlns:a16="http://schemas.microsoft.com/office/drawing/2014/main" id="{F12CE45C-AA81-4A54-802A-1030DA6F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8313"/>
            <a:ext cx="27622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>
            <a:extLst>
              <a:ext uri="{FF2B5EF4-FFF2-40B4-BE49-F238E27FC236}">
                <a16:creationId xmlns:a16="http://schemas.microsoft.com/office/drawing/2014/main" id="{08E13407-499E-407F-99D7-8FBD91F2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5214938"/>
            <a:ext cx="2535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accent1"/>
                </a:solidFill>
                <a:latin typeface="Verdana" panose="020B0604030504040204" pitchFamily="34" charset="0"/>
              </a:rPr>
              <a:t>Omni-directional pattern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555C7D03-D10F-4293-A1C3-C415F1AF4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5214938"/>
            <a:ext cx="510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Patterns change as height above ground is varied</a:t>
            </a:r>
            <a:r>
              <a:rPr lang="en-US" altLang="en-US" sz="1800">
                <a:latin typeface="Verdana" panose="020B060403050404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1AA122-E569-4A06-99F4-5599F108D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355BCE4-1FF8-40F1-90E7-A4BFD4F97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1624013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</a:t>
            </a:r>
            <a:r>
              <a:rPr lang="en-US" altLang="en-US" b="1"/>
              <a:t>quarter-wave</a:t>
            </a:r>
            <a:r>
              <a:rPr lang="en-US" altLang="en-US"/>
              <a:t> ground plane vertical has an </a:t>
            </a:r>
            <a:r>
              <a:rPr lang="en-US" altLang="en-US" b="1"/>
              <a:t>omnidirectional</a:t>
            </a:r>
            <a:r>
              <a:rPr lang="en-US" altLang="en-US"/>
              <a:t> radiation pattern </a:t>
            </a:r>
            <a:r>
              <a:rPr lang="en-US" altLang="en-US" sz="1000"/>
              <a:t>(G9B03)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quarter-wave vertical for 28.5 MHz is approximately 8 feet. </a:t>
            </a:r>
            <a:r>
              <a:rPr lang="en-US" altLang="en-US" sz="1000"/>
              <a:t>(G9B12)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accent1"/>
                </a:solidFill>
              </a:rPr>
              <a:t>28.5 MHz -&gt; 10 Meters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accent1"/>
                </a:solidFill>
              </a:rPr>
              <a:t>10 Meters / 4 = 2.5 Meters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accent1"/>
                </a:solidFill>
              </a:rPr>
              <a:t>2.5 Meters = ~ 8 Feet</a:t>
            </a:r>
          </a:p>
        </p:txBody>
      </p:sp>
      <p:pic>
        <p:nvPicPr>
          <p:cNvPr id="15364" name="Picture 9" descr="See the source image">
            <a:extLst>
              <a:ext uri="{FF2B5EF4-FFF2-40B4-BE49-F238E27FC236}">
                <a16:creationId xmlns:a16="http://schemas.microsoft.com/office/drawing/2014/main" id="{64D36DAC-83CA-4452-B15F-683D30EE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239963"/>
            <a:ext cx="261143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See the source image">
            <a:extLst>
              <a:ext uri="{FF2B5EF4-FFF2-40B4-BE49-F238E27FC236}">
                <a16:creationId xmlns:a16="http://schemas.microsoft.com/office/drawing/2014/main" id="{E68F49F7-380A-4184-A754-80586001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6663"/>
            <a:ext cx="21320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8187AD4-9A63-4CFE-AB79-3CB0A34F9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25401CD-8D05-4C73-8719-20F58B779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3" y="1470025"/>
            <a:ext cx="4764087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 sz="1600">
              <a:solidFill>
                <a:schemeClr val="accent1"/>
              </a:solidFill>
            </a:endParaRPr>
          </a:p>
          <a:p>
            <a:endParaRPr lang="en-US" altLang="en-US" sz="10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radial wires of a ground-mounted vertical antenna system should be placed </a:t>
            </a:r>
            <a:r>
              <a:rPr lang="en-US" altLang="en-US" b="1"/>
              <a:t>on the surface or buried a few inches below the ground</a:t>
            </a:r>
            <a:r>
              <a:rPr lang="en-US" altLang="en-US"/>
              <a:t>. </a:t>
            </a:r>
            <a:r>
              <a:rPr lang="en-US" altLang="en-US" sz="1000"/>
              <a:t>(G9B06)</a:t>
            </a:r>
            <a:r>
              <a:rPr lang="en-US" altLang="en-US"/>
              <a:t> </a:t>
            </a:r>
          </a:p>
        </p:txBody>
      </p:sp>
      <p:pic>
        <p:nvPicPr>
          <p:cNvPr id="27652" name="il_fi" descr="GR_KIT">
            <a:extLst>
              <a:ext uri="{FF2B5EF4-FFF2-40B4-BE49-F238E27FC236}">
                <a16:creationId xmlns:a16="http://schemas.microsoft.com/office/drawing/2014/main" id="{81E1A095-41BD-4F20-B862-127CB400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89388"/>
            <a:ext cx="202088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>
            <a:extLst>
              <a:ext uri="{FF2B5EF4-FFF2-40B4-BE49-F238E27FC236}">
                <a16:creationId xmlns:a16="http://schemas.microsoft.com/office/drawing/2014/main" id="{3C5CA754-84DA-4F8F-926D-3A60E201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868988"/>
            <a:ext cx="165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accent1"/>
                </a:solidFill>
              </a:rPr>
              <a:t>Ground wire kit.</a:t>
            </a:r>
          </a:p>
        </p:txBody>
      </p:sp>
      <p:pic>
        <p:nvPicPr>
          <p:cNvPr id="27658" name="Picture 10" descr="GroundWires">
            <a:extLst>
              <a:ext uri="{FF2B5EF4-FFF2-40B4-BE49-F238E27FC236}">
                <a16:creationId xmlns:a16="http://schemas.microsoft.com/office/drawing/2014/main" id="{489F89CC-DD55-42EA-988D-BE41A9E4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803650"/>
            <a:ext cx="407193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>
            <a:extLst>
              <a:ext uri="{FF2B5EF4-FFF2-40B4-BE49-F238E27FC236}">
                <a16:creationId xmlns:a16="http://schemas.microsoft.com/office/drawing/2014/main" id="{09779A17-DD10-4328-AE4B-0A68CC884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5103813"/>
            <a:ext cx="13827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Surface mounted ground wires.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B800DDC-553B-46B4-A6A7-843F31B10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64D1671-124B-4C2D-9706-E4F796791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5916613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 a three-element, single-band Yagi antenna, </a:t>
            </a:r>
            <a:r>
              <a:rPr lang="en-US" altLang="en-US" b="1"/>
              <a:t>the director is normally the shortest parasitic element and the reflector the longest</a:t>
            </a:r>
            <a:r>
              <a:rPr lang="en-US" altLang="en-US"/>
              <a:t>. </a:t>
            </a:r>
            <a:r>
              <a:rPr lang="en-US" altLang="en-US" sz="1000"/>
              <a:t>(G9C03)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approximate length of the driven element of a Yagi antenna is </a:t>
            </a:r>
            <a:r>
              <a:rPr lang="en-US" altLang="en-US" b="1"/>
              <a:t>1/2 wavelength</a:t>
            </a:r>
            <a:r>
              <a:rPr lang="en-US" altLang="en-US"/>
              <a:t>. </a:t>
            </a:r>
            <a:r>
              <a:rPr lang="en-US" altLang="en-US" sz="1000"/>
              <a:t>(G9C02)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B45493B0-E5A9-4A38-9C6D-87FB5097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3967163"/>
            <a:ext cx="29019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D21766DD-D037-4C92-8B38-08618D31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778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06" name="Text Box 10">
            <a:extLst>
              <a:ext uri="{FF2B5EF4-FFF2-40B4-BE49-F238E27FC236}">
                <a16:creationId xmlns:a16="http://schemas.microsoft.com/office/drawing/2014/main" id="{343FF85F-55B0-4DEC-8287-0FF9DAC7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506663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CFBCC4EE-CC46-40F0-8301-1D127BA2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2890838"/>
            <a:ext cx="1766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Driven Element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5FB63F8E-64A1-4A83-818E-60448976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3275013"/>
            <a:ext cx="1766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Reflector</a:t>
            </a:r>
          </a:p>
        </p:txBody>
      </p:sp>
      <p:sp>
        <p:nvSpPr>
          <p:cNvPr id="29709" name="Line 13">
            <a:extLst>
              <a:ext uri="{FF2B5EF4-FFF2-40B4-BE49-F238E27FC236}">
                <a16:creationId xmlns:a16="http://schemas.microsoft.com/office/drawing/2014/main" id="{5F6E5F9E-0D2E-4FC9-BB3F-727FF38F46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3900" y="2162175"/>
            <a:ext cx="1843088" cy="536575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0" name="Line 14">
            <a:extLst>
              <a:ext uri="{FF2B5EF4-FFF2-40B4-BE49-F238E27FC236}">
                <a16:creationId xmlns:a16="http://schemas.microsoft.com/office/drawing/2014/main" id="{B1381D06-6D14-4C93-B733-0E864C48FA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698750"/>
            <a:ext cx="1727200" cy="346075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19AEB230-84AB-4BD7-9F5D-A546BD02BD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082925"/>
            <a:ext cx="1420813" cy="384175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350237C9-FA04-4CBC-BD6F-725560770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8913" y="4543425"/>
            <a:ext cx="1881187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Line 17">
            <a:extLst>
              <a:ext uri="{FF2B5EF4-FFF2-40B4-BE49-F238E27FC236}">
                <a16:creationId xmlns:a16="http://schemas.microsoft.com/office/drawing/2014/main" id="{6B3328D8-DA1B-485D-9F9B-6E4624EC1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543425"/>
            <a:ext cx="0" cy="306388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4" name="Line 18">
            <a:extLst>
              <a:ext uri="{FF2B5EF4-FFF2-40B4-BE49-F238E27FC236}">
                <a16:creationId xmlns:a16="http://schemas.microsoft.com/office/drawing/2014/main" id="{37088D72-FE7D-4C9F-B605-AC3418774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849813"/>
            <a:ext cx="32639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9DD5F9-E5F9-48FA-B222-F0E311987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D13E69E-9A48-4904-9B2F-B5E17FFC3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31925"/>
            <a:ext cx="8893175" cy="4962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A directional antenna </a:t>
            </a:r>
            <a:r>
              <a:rPr lang="en-US" altLang="en-US"/>
              <a:t>would be the best HF antenna to use for minimizing interference. </a:t>
            </a:r>
            <a:r>
              <a:rPr lang="en-US" altLang="en-US" sz="1000"/>
              <a:t>(G9C11)</a:t>
            </a:r>
            <a:r>
              <a:rPr lang="en-US" alt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olidFill>
                  <a:schemeClr val="accent1"/>
                </a:solidFill>
              </a:rPr>
              <a:t>By definition: An antenna that has a single well-defined direction of maximum gain</a:t>
            </a:r>
            <a:endParaRPr lang="en-US" altLang="en-US" sz="1600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chemeClr val="accent1"/>
                </a:solidFill>
              </a:rPr>
              <a:t>A Yagi or a beam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One disadvantage of a directly fed random-wire antenna is that </a:t>
            </a:r>
            <a:r>
              <a:rPr lang="en-US" altLang="en-US" b="1"/>
              <a:t>you may experience RF burns when touching metal objects in your station</a:t>
            </a:r>
            <a:r>
              <a:rPr lang="en-US" altLang="en-US"/>
              <a:t>. </a:t>
            </a:r>
            <a:r>
              <a:rPr lang="en-US" altLang="en-US" sz="1000"/>
              <a:t>(G9B01)</a:t>
            </a:r>
            <a:r>
              <a:rPr lang="en-US" alt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olidFill>
                  <a:schemeClr val="accent1"/>
                </a:solidFill>
              </a:rPr>
              <a:t>As the name implies, random-wire antennas are a random-length. 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olidFill>
                  <a:schemeClr val="accent1"/>
                </a:solidFill>
              </a:rPr>
              <a:t>To match the antenna to the transmitter,  you’ll need an antenna tuner 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olidFill>
                  <a:schemeClr val="accent1"/>
                </a:solidFill>
              </a:rPr>
              <a:t>Because of this, there may be high RF levels in the shack when you are transmitting. </a:t>
            </a:r>
          </a:p>
          <a:p>
            <a:pPr>
              <a:lnSpc>
                <a:spcPct val="90000"/>
              </a:lnSpc>
            </a:pPr>
            <a:endParaRPr lang="en-US" altLang="en-US" sz="16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A6350003-97C1-44F8-A7D5-0AA5B89C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430463"/>
            <a:ext cx="31480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CF69B3C-4E37-4DB4-9806-FE67FF08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DAE485E-5B4A-4180-9606-817DF2360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4897438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</a:t>
            </a:r>
            <a:r>
              <a:rPr lang="en-US" altLang="en-US" b="1"/>
              <a:t>gain increases</a:t>
            </a:r>
            <a:r>
              <a:rPr lang="en-US" altLang="en-US"/>
              <a:t> when you increase boom length and add directors to a Yagi antenna. </a:t>
            </a:r>
            <a:r>
              <a:rPr lang="en-US" altLang="en-US" sz="1000"/>
              <a:t>(G9C05)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24591" name="Picture 15">
            <a:extLst>
              <a:ext uri="{FF2B5EF4-FFF2-40B4-BE49-F238E27FC236}">
                <a16:creationId xmlns:a16="http://schemas.microsoft.com/office/drawing/2014/main" id="{19F7F00B-1DAD-4D50-99C2-32AA526B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563938"/>
            <a:ext cx="250031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594" name="Picture 18">
            <a:extLst>
              <a:ext uri="{FF2B5EF4-FFF2-40B4-BE49-F238E27FC236}">
                <a16:creationId xmlns:a16="http://schemas.microsoft.com/office/drawing/2014/main" id="{01E611E7-ACCA-4DA9-8DE6-4EAA01E8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697288"/>
            <a:ext cx="29178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AB4857-D179-443D-9A70-A8BAE285B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D6A76A0-3B11-4DA7-9BF8-B6C04FB4F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4821238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“major lobe” or "main lobe" of a directive antenna is </a:t>
            </a:r>
            <a:r>
              <a:rPr lang="en-US" altLang="en-US" b="1"/>
              <a:t>the direction of maximum radiated field strength from the antenna</a:t>
            </a:r>
            <a:r>
              <a:rPr lang="en-US" altLang="en-US"/>
              <a:t>. </a:t>
            </a:r>
            <a:r>
              <a:rPr lang="en-US" altLang="en-US" sz="1000"/>
              <a:t>(G9C08)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"front-to-back ratio" of a Yagi antenna is </a:t>
            </a:r>
            <a:r>
              <a:rPr lang="en-US" altLang="en-US" b="1"/>
              <a:t>the power radiated in the major radiation lobe compared to the power radiated in exactly the opposite direction</a:t>
            </a:r>
            <a:r>
              <a:rPr lang="en-US" altLang="en-US"/>
              <a:t>. </a:t>
            </a:r>
            <a:r>
              <a:rPr lang="en-US" altLang="en-US" sz="1000"/>
              <a:t>(G9C07)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23560" name="Picture 8" descr="FreeSpacePattern">
            <a:extLst>
              <a:ext uri="{FF2B5EF4-FFF2-40B4-BE49-F238E27FC236}">
                <a16:creationId xmlns:a16="http://schemas.microsoft.com/office/drawing/2014/main" id="{854FCE02-AEBA-4DE3-87EF-FAD3B06C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4043363"/>
            <a:ext cx="31511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MainLobe">
            <a:extLst>
              <a:ext uri="{FF2B5EF4-FFF2-40B4-BE49-F238E27FC236}">
                <a16:creationId xmlns:a16="http://schemas.microsoft.com/office/drawing/2014/main" id="{33AF823B-57FD-428D-960A-78FF7B5E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739900"/>
            <a:ext cx="32258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58DE8C3-D3C5-48E4-B5FC-D340CBD66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8DED44C-8248-420F-A655-89DDD63C2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5741988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 a Yagi antenna design, the following variables that could be adjusted to optimize forward gain, front-to-back ratio, or SWR bandwidth </a:t>
            </a:r>
            <a:r>
              <a:rPr lang="en-US" altLang="en-US" sz="1000"/>
              <a:t>(G9C10)</a:t>
            </a:r>
          </a:p>
          <a:p>
            <a:pPr lvl="1"/>
            <a:r>
              <a:rPr lang="en-US" altLang="en-US" sz="1800"/>
              <a:t>The physical length of the boom</a:t>
            </a:r>
          </a:p>
          <a:p>
            <a:pPr lvl="1"/>
            <a:r>
              <a:rPr lang="en-US" altLang="en-US" sz="1800"/>
              <a:t>The number of elements on the boom</a:t>
            </a:r>
          </a:p>
          <a:p>
            <a:pPr lvl="1"/>
            <a:r>
              <a:rPr lang="en-US" altLang="en-US" sz="1800"/>
              <a:t>The spacing of each element along the boom</a:t>
            </a:r>
          </a:p>
          <a:p>
            <a:endParaRPr lang="en-US" altLang="en-US" b="1"/>
          </a:p>
          <a:p>
            <a:endParaRPr lang="en-US" altLang="en-US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Larger diameter elements </a:t>
            </a:r>
            <a:r>
              <a:rPr lang="en-US" altLang="en-US"/>
              <a:t>increase the bandwidth of a Yagi antenna. </a:t>
            </a:r>
            <a:r>
              <a:rPr lang="en-US" altLang="en-US" sz="1000"/>
              <a:t>(G9C01)</a:t>
            </a:r>
            <a:r>
              <a:rPr lang="en-US" altLang="en-US"/>
              <a:t> 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45062" name="Picture 6" descr="7ElementYagi">
            <a:extLst>
              <a:ext uri="{FF2B5EF4-FFF2-40B4-BE49-F238E27FC236}">
                <a16:creationId xmlns:a16="http://schemas.microsoft.com/office/drawing/2014/main" id="{19DB42BD-A115-445E-B8DA-12F3E8C5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816100"/>
            <a:ext cx="240347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>
            <a:extLst>
              <a:ext uri="{FF2B5EF4-FFF2-40B4-BE49-F238E27FC236}">
                <a16:creationId xmlns:a16="http://schemas.microsoft.com/office/drawing/2014/main" id="{5021470E-3EAA-436A-A1EB-EECC8151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4043363"/>
            <a:ext cx="314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All of these choices are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4081907-3E88-4D20-9514-25CA505EA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6DF139D-829B-4A10-B0D3-E64BBC7C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</a:t>
            </a:r>
            <a:r>
              <a:rPr lang="en-US" altLang="en-US" b="1"/>
              <a:t>beta or hairpin match is a shorted transmission line stub</a:t>
            </a:r>
            <a:r>
              <a:rPr lang="en-US" altLang="en-US"/>
              <a:t> placed at the feedpoint of a yagi. </a:t>
            </a:r>
            <a:r>
              <a:rPr lang="en-US" altLang="en-US" sz="1000"/>
              <a:t>(G9C16)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An advantage of using a gamma match for impedance matching of a Yagi antenna to 50-ohm coax feed line is that </a:t>
            </a:r>
            <a:r>
              <a:rPr lang="en-US" altLang="en-US" b="1"/>
              <a:t>it does not require that the elements be insulated from the boom</a:t>
            </a:r>
            <a:r>
              <a:rPr lang="en-US" altLang="en-US"/>
              <a:t>. </a:t>
            </a:r>
            <a:r>
              <a:rPr lang="en-US" altLang="en-US" sz="1000"/>
              <a:t>(G9C12)</a:t>
            </a:r>
            <a:r>
              <a:rPr lang="en-US" altLang="en-US"/>
              <a:t> 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6C4A4E2C-21E5-4734-8282-3745A5BA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584450"/>
            <a:ext cx="26876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71374F53-174C-4F83-A31F-D7770CC2C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579688"/>
            <a:ext cx="341153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5C9AF8A-2B74-445A-A2D1-2CF6484B9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42863E5-0FA2-4371-8997-016F326AE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advantage of vertical stacking of horizontally polarized Yagi antennas is that it </a:t>
            </a:r>
            <a:r>
              <a:rPr lang="en-US" altLang="en-US" b="1"/>
              <a:t>narrows the main lobe in elevation</a:t>
            </a:r>
            <a:r>
              <a:rPr lang="en-US" altLang="en-US"/>
              <a:t>. </a:t>
            </a:r>
            <a:r>
              <a:rPr lang="en-US" altLang="en-US" sz="1000"/>
              <a:t>(G9D05)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Yagi antennas spaced vertically 1/2 wavelength apart typically is </a:t>
            </a:r>
            <a:r>
              <a:rPr lang="en-US" altLang="en-US" b="1"/>
              <a:t>approximately 3 dB higher</a:t>
            </a:r>
            <a:r>
              <a:rPr lang="en-US" altLang="en-US"/>
              <a:t> than the gain of a single 3-element Yagi. </a:t>
            </a:r>
            <a:r>
              <a:rPr lang="en-US" altLang="en-US" sz="1000"/>
              <a:t>(G9C09)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47111" name="Picture 7" descr="Stacked Yagis">
            <a:extLst>
              <a:ext uri="{FF2B5EF4-FFF2-40B4-BE49-F238E27FC236}">
                <a16:creationId xmlns:a16="http://schemas.microsoft.com/office/drawing/2014/main" id="{BB3E0159-EEDF-48CB-B24F-303707E0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546350"/>
            <a:ext cx="28035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>
            <a:extLst>
              <a:ext uri="{FF2B5EF4-FFF2-40B4-BE49-F238E27FC236}">
                <a16:creationId xmlns:a16="http://schemas.microsoft.com/office/drawing/2014/main" id="{4E3B5FA9-696A-479D-BECC-8858F42FA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427538"/>
            <a:ext cx="2381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Vertical Stacking of Horizontally polarized.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A3B8A499-9AFD-403F-AF39-C2F21BA0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4389438"/>
            <a:ext cx="2381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Horizontal Stacking of Vertically polarized.</a:t>
            </a:r>
          </a:p>
        </p:txBody>
      </p:sp>
      <p:pic>
        <p:nvPicPr>
          <p:cNvPr id="47114" name="Picture 10" descr="HorzStack">
            <a:extLst>
              <a:ext uri="{FF2B5EF4-FFF2-40B4-BE49-F238E27FC236}">
                <a16:creationId xmlns:a16="http://schemas.microsoft.com/office/drawing/2014/main" id="{148A103B-23D9-4264-A984-26550A18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546350"/>
            <a:ext cx="280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6A420CD8-2037-472D-9290-20D0D291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FA17F-80C6-4081-A5A2-B907F069A3A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2DC1182D-6E2D-4D61-9CF1-4491528CB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775" y="395288"/>
            <a:ext cx="8642350" cy="868362"/>
          </a:xfrm>
        </p:spPr>
        <p:txBody>
          <a:bodyPr/>
          <a:lstStyle/>
          <a:p>
            <a:pPr algn="ctr" eaLnBrk="1" hangingPunct="1"/>
            <a:r>
              <a:rPr lang="en-US" altLang="en-US"/>
              <a:t>Amateur Radio General Class</a:t>
            </a:r>
            <a:br>
              <a:rPr lang="en-US" altLang="en-US"/>
            </a:br>
            <a:r>
              <a:rPr lang="en-US" altLang="en-US"/>
              <a:t>Element 3 Course Presentation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001AE80C-5C21-4D48-B439-FC66C3D0B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100" y="1508125"/>
            <a:ext cx="6778625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ELEMENT 3 SUB-ELEMENTS</a:t>
            </a:r>
            <a:r>
              <a:rPr lang="en-US" altLang="en-US" b="1"/>
              <a:t> </a:t>
            </a:r>
            <a:r>
              <a:rPr lang="en-US" altLang="en-US" sz="1000" b="1"/>
              <a:t>(Groupings)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700" b="1"/>
          </a:p>
          <a:p>
            <a:pPr eaLnBrk="1" hangingPunct="1">
              <a:lnSpc>
                <a:spcPct val="90000"/>
              </a:lnSpc>
            </a:pPr>
            <a:endParaRPr lang="en-US" altLang="en-US" sz="12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1 - Your Passing CSCE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2 - Your New General Bands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3 - FCC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4 - Be a 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5 - Voice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6 - CW Lives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7 - Digital Operating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8 - In An Emergency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9 - Skywave Excitement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D92D06F-A6DA-47C1-85D3-3250AEFA4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0F9B99B-024A-41E7-9F6A-9306DC1A7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475" y="1624013"/>
            <a:ext cx="464820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primary purpose of antenna traps is </a:t>
            </a:r>
            <a:r>
              <a:rPr lang="en-US" altLang="en-US" b="1"/>
              <a:t>to permit multiband operation</a:t>
            </a:r>
            <a:r>
              <a:rPr lang="en-US" altLang="en-US"/>
              <a:t>. </a:t>
            </a:r>
            <a:r>
              <a:rPr lang="en-US" altLang="en-US" sz="1000"/>
              <a:t>(G9D04)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disadvantage of multiband antennas is that </a:t>
            </a:r>
            <a:r>
              <a:rPr lang="en-US" altLang="en-US" b="1"/>
              <a:t>they have poor harmonic rejection</a:t>
            </a:r>
            <a:r>
              <a:rPr lang="en-US" altLang="en-US"/>
              <a:t>. </a:t>
            </a:r>
            <a:r>
              <a:rPr lang="en-US" altLang="en-US" sz="1000"/>
              <a:t>(G9D11)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An</a:t>
            </a:r>
            <a:r>
              <a:rPr lang="en-US" altLang="en-US" b="1"/>
              <a:t> antenna tuner or coupler</a:t>
            </a:r>
            <a:r>
              <a:rPr lang="en-US" altLang="en-US"/>
              <a:t> is often used to enable matching the transmitter output to an impedance other than 50 ohms. </a:t>
            </a:r>
            <a:r>
              <a:rPr lang="en-US" altLang="en-US" sz="1000"/>
              <a:t>(G4A06)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41991" name="Picture 7">
            <a:extLst>
              <a:ext uri="{FF2B5EF4-FFF2-40B4-BE49-F238E27FC236}">
                <a16:creationId xmlns:a16="http://schemas.microsoft.com/office/drawing/2014/main" id="{D07A26DB-6AC3-4B7F-B822-F26EC0E0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662113"/>
            <a:ext cx="28892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1995" name="Picture 11" descr="AT2KNEWANGLEDsmall">
            <a:extLst>
              <a:ext uri="{FF2B5EF4-FFF2-40B4-BE49-F238E27FC236}">
                <a16:creationId xmlns:a16="http://schemas.microsoft.com/office/drawing/2014/main" id="{B57EA288-0211-4A3D-8321-7F4F3BD0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965700"/>
            <a:ext cx="2533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D4DBAD-257F-4DD6-8671-182CBD960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0D7EF2C-4A17-4C50-B9BC-C647F910E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1508125"/>
            <a:ext cx="8642350" cy="5184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dBi</a:t>
            </a:r>
            <a:r>
              <a:rPr lang="en-US" altLang="en-US"/>
              <a:t> is compared to an </a:t>
            </a:r>
            <a:r>
              <a:rPr lang="en-US" altLang="en-US" b="1"/>
              <a:t>isotropic antenna</a:t>
            </a:r>
            <a:r>
              <a:rPr lang="en-US" altLang="en-US"/>
              <a:t>, </a:t>
            </a:r>
            <a:r>
              <a:rPr lang="en-US" altLang="en-US" b="1"/>
              <a:t>dBd</a:t>
            </a:r>
            <a:r>
              <a:rPr lang="en-US" altLang="en-US"/>
              <a:t> is compared to a </a:t>
            </a:r>
            <a:r>
              <a:rPr lang="en-US" altLang="en-US" b="1"/>
              <a:t>dipole antenna </a:t>
            </a:r>
            <a:r>
              <a:rPr lang="en-US" altLang="en-US" sz="1000"/>
              <a:t>(G9C15)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dBi</a:t>
            </a:r>
            <a:r>
              <a:rPr lang="en-US" altLang="en-US"/>
              <a:t> gain figures are </a:t>
            </a:r>
            <a:r>
              <a:rPr lang="en-US" altLang="en-US" b="1"/>
              <a:t>2.15 dB higher </a:t>
            </a:r>
            <a:r>
              <a:rPr lang="en-US" altLang="en-US"/>
              <a:t>than </a:t>
            </a:r>
            <a:r>
              <a:rPr lang="en-US" altLang="en-US" b="1"/>
              <a:t>dBd</a:t>
            </a:r>
            <a:r>
              <a:rPr lang="en-US" altLang="en-US"/>
              <a:t> gain figures </a:t>
            </a:r>
            <a:r>
              <a:rPr lang="en-US" altLang="en-US" sz="1000"/>
              <a:t>(G9C04)</a:t>
            </a:r>
          </a:p>
          <a:p>
            <a:pPr lvl="1">
              <a:lnSpc>
                <a:spcPts val="1800"/>
              </a:lnSpc>
            </a:pPr>
            <a:r>
              <a:rPr lang="en-US" altLang="en-US" sz="1600" i="1">
                <a:solidFill>
                  <a:schemeClr val="accent1"/>
                </a:solidFill>
              </a:rPr>
              <a:t>dBi refers the signal strength from an ideal point source of energy </a:t>
            </a:r>
          </a:p>
          <a:p>
            <a:pPr lvl="1">
              <a:lnSpc>
                <a:spcPts val="1800"/>
              </a:lnSpc>
            </a:pPr>
            <a:r>
              <a:rPr lang="en-US" altLang="en-US" sz="1600" i="1">
                <a:solidFill>
                  <a:schemeClr val="accent1"/>
                </a:solidFill>
              </a:rPr>
              <a:t>that radiates equally in all directions in a sphere surrounding the point RF source.</a:t>
            </a:r>
            <a:r>
              <a:rPr lang="en-US" altLang="en-US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lnSpc>
                <a:spcPct val="80000"/>
              </a:lnSpc>
            </a:pPr>
            <a:endParaRPr lang="en-US" altLang="en-US" sz="18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>
                <a:solidFill>
                  <a:schemeClr val="accent1"/>
                </a:solidFill>
              </a:rPr>
              <a:t>Isotropic radiators are used as reference radiators 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solidFill>
                  <a:schemeClr val="accent1"/>
                </a:solidFill>
              </a:rPr>
              <a:t>An </a:t>
            </a:r>
            <a:r>
              <a:rPr lang="en-US" altLang="en-US" sz="1800" b="1">
                <a:solidFill>
                  <a:schemeClr val="accent1"/>
                </a:solidFill>
              </a:rPr>
              <a:t>isotropic radiator</a:t>
            </a:r>
            <a:r>
              <a:rPr lang="en-US" altLang="en-US" sz="1800">
                <a:solidFill>
                  <a:schemeClr val="accent1"/>
                </a:solidFill>
              </a:rPr>
              <a:t> is a theoretical point source of electromagnetic or sound waves.</a:t>
            </a:r>
          </a:p>
        </p:txBody>
      </p:sp>
      <p:pic>
        <p:nvPicPr>
          <p:cNvPr id="22533" name="Picture 5" descr="dBi Globe">
            <a:extLst>
              <a:ext uri="{FF2B5EF4-FFF2-40B4-BE49-F238E27FC236}">
                <a16:creationId xmlns:a16="http://schemas.microsoft.com/office/drawing/2014/main" id="{ABAAAE36-910C-4BE7-B261-FFF189FC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160713"/>
            <a:ext cx="31877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647D9340-0135-4BC3-9AE4-67F415B0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154363"/>
            <a:ext cx="31877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2FBE751-C28E-4C20-A7B8-67FFCDBD0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0D99F6F-6973-4E25-974B-8DD9D8C3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1508125"/>
            <a:ext cx="8642350" cy="5184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An </a:t>
            </a:r>
            <a:r>
              <a:rPr lang="en-US" altLang="en-US" b="1"/>
              <a:t>electrically small loop </a:t>
            </a:r>
            <a:r>
              <a:rPr lang="en-US" altLang="en-US"/>
              <a:t>(less than 1/3 wavelength) has nulls in its </a:t>
            </a:r>
            <a:r>
              <a:rPr lang="en-US" altLang="en-US" b="1"/>
              <a:t>radiation pattern broadside to the loop. </a:t>
            </a:r>
            <a:r>
              <a:rPr lang="en-US" altLang="en-US" sz="1000"/>
              <a:t>(G9D10)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The combined vertical and horizontal radiation pattern of a </a:t>
            </a:r>
            <a:r>
              <a:rPr lang="en-US" altLang="en-US" b="1"/>
              <a:t>multi-wavelength loop</a:t>
            </a:r>
            <a:r>
              <a:rPr lang="en-US" altLang="en-US"/>
              <a:t> virtually </a:t>
            </a:r>
            <a:r>
              <a:rPr lang="en-US" altLang="en-US" b="1"/>
              <a:t>omnidirectional</a:t>
            </a:r>
            <a:r>
              <a:rPr lang="en-US" altLang="en-US"/>
              <a:t> with a </a:t>
            </a:r>
            <a:r>
              <a:rPr lang="en-US" altLang="en-US" b="1"/>
              <a:t>lower peak radiation angle</a:t>
            </a:r>
            <a:r>
              <a:rPr lang="en-US" altLang="en-US"/>
              <a:t> than a dipole. </a:t>
            </a:r>
            <a:r>
              <a:rPr lang="en-US" altLang="en-US" sz="1000"/>
              <a:t>(G9D13)</a:t>
            </a:r>
          </a:p>
          <a:p>
            <a:pPr marL="457200" lvl="1" indent="0">
              <a:lnSpc>
                <a:spcPts val="18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 marL="457200" lvl="1" indent="0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accent1"/>
              </a:solidFill>
            </a:endParaRPr>
          </a:p>
        </p:txBody>
      </p:sp>
      <p:pic>
        <p:nvPicPr>
          <p:cNvPr id="26628" name="Picture 2" descr="See the source image">
            <a:extLst>
              <a:ext uri="{FF2B5EF4-FFF2-40B4-BE49-F238E27FC236}">
                <a16:creationId xmlns:a16="http://schemas.microsoft.com/office/drawing/2014/main" id="{99ED9CC4-51F8-4D27-AE33-BFD4759A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390900"/>
            <a:ext cx="34972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See the source image">
            <a:extLst>
              <a:ext uri="{FF2B5EF4-FFF2-40B4-BE49-F238E27FC236}">
                <a16:creationId xmlns:a16="http://schemas.microsoft.com/office/drawing/2014/main" id="{28B7A8B6-72B6-4055-8116-0CDF1ECE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406775"/>
            <a:ext cx="308133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2409AEF-3A8E-4A73-961C-9A8428B69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B348E09-21BC-4221-B88E-8D979DC84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elements of a quad antenna are square loops. Each side of a quad antenna driven element is approximately </a:t>
            </a:r>
            <a:r>
              <a:rPr lang="en-US" altLang="en-US" b="1"/>
              <a:t>1/4 wavelength</a:t>
            </a:r>
            <a:r>
              <a:rPr lang="en-US" altLang="en-US"/>
              <a:t>. </a:t>
            </a:r>
            <a:r>
              <a:rPr lang="en-US" altLang="en-US" sz="1000"/>
              <a:t>(G9C13)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The reflector element must be approximately 5% longer than the driven element </a:t>
            </a:r>
            <a:r>
              <a:rPr lang="en-US" altLang="en-US"/>
              <a:t>for a two-element quad antenna when the antenna is meant to operate as a beam antenna, assuming one of the elements is used as a reflector. </a:t>
            </a:r>
            <a:r>
              <a:rPr lang="en-US" altLang="en-US" sz="1000"/>
              <a:t>(G9C06)</a:t>
            </a:r>
            <a:r>
              <a:rPr lang="en-US" altLang="en-US"/>
              <a:t> </a:t>
            </a:r>
          </a:p>
        </p:txBody>
      </p:sp>
      <p:pic>
        <p:nvPicPr>
          <p:cNvPr id="44036" name="Picture 4" descr="pg 162">
            <a:extLst>
              <a:ext uri="{FF2B5EF4-FFF2-40B4-BE49-F238E27FC236}">
                <a16:creationId xmlns:a16="http://schemas.microsoft.com/office/drawing/2014/main" id="{201AA132-FAA5-45AF-9418-92E97946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00275"/>
            <a:ext cx="314801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20C481C1-DD9A-47DE-904E-D7DCABA2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200275"/>
            <a:ext cx="31480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6BFB6FDE-60AD-49BE-AEC4-AF19D57C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2787650"/>
            <a:ext cx="1920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accent1"/>
                </a:solidFill>
              </a:rPr>
              <a:t>Driven Element for each side (in feet) =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DF14BBCE-EB4A-41BF-9A1C-5DE97AE5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3697288"/>
            <a:ext cx="1074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1005</a:t>
            </a:r>
          </a:p>
          <a:p>
            <a:pPr algn="ctr" eaLnBrk="1" hangingPunct="1">
              <a:lnSpc>
                <a:spcPts val="14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f (MHz)</a:t>
            </a:r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81BCB8DA-CB64-4306-97E8-77D11A7B2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967163"/>
            <a:ext cx="73025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CBBBAAFF-1C5A-4BF9-B810-EE0B58E7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3736975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id="{8DA1F031-7D14-447C-848D-B0CF731D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775075"/>
            <a:ext cx="34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id="{4DE9359B-D7E9-45A4-87D6-459E8240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4657725"/>
            <a:ext cx="3109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accent1"/>
                </a:solidFill>
              </a:rPr>
              <a:t>Horizontal polarization feed-point</a:t>
            </a:r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9AA436C9-E48A-4FDB-8E54-5F296719DA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84300" y="4119563"/>
            <a:ext cx="1766888" cy="69215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  <p:bldP spid="44042" grpId="0"/>
      <p:bldP spid="44043" grpId="0"/>
      <p:bldP spid="440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108330D-6099-4C9F-B622-D2A43496E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58E2D09-4337-4262-8CD6-5C8832528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forward gain of a two-element quad antenna is </a:t>
            </a:r>
            <a:r>
              <a:rPr lang="en-US" altLang="en-US" b="1"/>
              <a:t>about the same</a:t>
            </a:r>
            <a:r>
              <a:rPr lang="en-US" altLang="en-US"/>
              <a:t> as the forward gain of a three-element Yagi antenna. </a:t>
            </a:r>
            <a:r>
              <a:rPr lang="en-US" altLang="en-US" sz="1000"/>
              <a:t>(G9C14)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E1D90382-AF34-4D63-84F9-DAA8119F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2698750"/>
            <a:ext cx="40719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14" name="Picture 6" descr="CubicalQuad">
            <a:extLst>
              <a:ext uri="{FF2B5EF4-FFF2-40B4-BE49-F238E27FC236}">
                <a16:creationId xmlns:a16="http://schemas.microsoft.com/office/drawing/2014/main" id="{8852643D-7BD7-45BC-9005-377E6625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698750"/>
            <a:ext cx="27813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F0E537A-44E6-4D8E-9B55-C335577CD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273321C-5C33-4213-BFE6-B17C8A246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" y="1700213"/>
            <a:ext cx="8450263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Each side of a quad antenna reflector element is </a:t>
            </a:r>
            <a:r>
              <a:rPr lang="en-US" altLang="en-US" b="1"/>
              <a:t>slightly more than 1/4 wavelength</a:t>
            </a:r>
            <a:r>
              <a:rPr lang="en-US" altLang="en-US"/>
              <a:t>. </a:t>
            </a:r>
            <a:r>
              <a:rPr lang="en-US" altLang="en-US" sz="1000"/>
              <a:t>(G9C15)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200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The polarization of the radiated signal changes from horizontal to vertical </a:t>
            </a:r>
            <a:r>
              <a:rPr lang="en-US" altLang="en-US"/>
              <a:t>when the feed point of a quad antenna is changed from the center of the either horizontal wire to the center of either vertical wire. </a:t>
            </a:r>
            <a:r>
              <a:rPr lang="en-US" altLang="en-US" sz="1000"/>
              <a:t>(G9C18)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BC952470-465D-4576-8C28-56753AAD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197350"/>
            <a:ext cx="48006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1849F3-3447-4D37-BD90-DC0580F0C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553A1A6-3C95-4225-B522-B2185B548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The gain of a two-element delta-loop beam is </a:t>
            </a:r>
            <a:r>
              <a:rPr lang="en-US" altLang="en-US" b="1"/>
              <a:t>about the same</a:t>
            </a:r>
            <a:r>
              <a:rPr lang="en-US" altLang="en-US"/>
              <a:t> as the gain of a two-element quad antenna. </a:t>
            </a:r>
            <a:r>
              <a:rPr lang="en-US" altLang="en-US" sz="1000"/>
              <a:t>(G9C16)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Each leg of a symmetrical delta-loop antenna is approximately </a:t>
            </a:r>
            <a:r>
              <a:rPr lang="en-US" altLang="en-US" b="1"/>
              <a:t>1/3 wavelength</a:t>
            </a:r>
            <a:r>
              <a:rPr lang="en-US" altLang="en-US"/>
              <a:t>. </a:t>
            </a:r>
            <a:r>
              <a:rPr lang="en-US" altLang="en-US" sz="1000"/>
              <a:t>(G9C17)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0BD8F4F8-F424-4F02-A997-E9936747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2787650"/>
            <a:ext cx="1920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accent1"/>
                </a:solidFill>
              </a:rPr>
              <a:t>Driven Element for each side (in feet) =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36D3A96D-3B9A-4DE5-9A13-8A9B3559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3697288"/>
            <a:ext cx="1074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1005</a:t>
            </a:r>
          </a:p>
          <a:p>
            <a:pPr algn="ctr" eaLnBrk="1" hangingPunct="1">
              <a:lnSpc>
                <a:spcPts val="14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f (MHz)</a:t>
            </a:r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AF25B127-9750-478D-BAC4-D29C75DB7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967163"/>
            <a:ext cx="73025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F2AE27EA-8770-4253-A12D-174E47F2C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3775075"/>
            <a:ext cx="34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2C113556-6ED6-4E08-978A-D999C5B0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3736975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</a:p>
        </p:txBody>
      </p:sp>
      <p:pic>
        <p:nvPicPr>
          <p:cNvPr id="39947" name="Picture 11" descr="pg 164">
            <a:extLst>
              <a:ext uri="{FF2B5EF4-FFF2-40B4-BE49-F238E27FC236}">
                <a16:creationId xmlns:a16="http://schemas.microsoft.com/office/drawing/2014/main" id="{B3352C83-59A3-4624-9E08-C0614908E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660650"/>
            <a:ext cx="36893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pg 162">
            <a:extLst>
              <a:ext uri="{FF2B5EF4-FFF2-40B4-BE49-F238E27FC236}">
                <a16:creationId xmlns:a16="http://schemas.microsoft.com/office/drawing/2014/main" id="{B229B211-EC2E-4BCA-92A6-F723F47E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550"/>
            <a:ext cx="36115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5" grpId="0"/>
      <p:bldP spid="399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EBE670-C3AE-421A-9920-88028E590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99E0950-15A9-4C53-AF46-D99B24E0F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" y="1547813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For a log periodic antenna, the </a:t>
            </a:r>
            <a:r>
              <a:rPr lang="en-US" altLang="en-US" b="1"/>
              <a:t>length and spacing of the elements increases logarithmically from one end of the boom to the other</a:t>
            </a:r>
            <a:r>
              <a:rPr lang="en-US" altLang="en-US"/>
              <a:t>. </a:t>
            </a:r>
            <a:r>
              <a:rPr lang="en-US" altLang="en-US" sz="1000"/>
              <a:t>(G9D07)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gain of a log periodic antenna is less than that of a Yagi, but an advantage of a log periodic antenna is </a:t>
            </a:r>
            <a:r>
              <a:rPr lang="en-US" altLang="en-US" b="1"/>
              <a:t>wide bandwidth</a:t>
            </a:r>
            <a:r>
              <a:rPr lang="en-US" altLang="en-US"/>
              <a:t>. </a:t>
            </a:r>
            <a:r>
              <a:rPr lang="en-US" altLang="en-US" sz="1000"/>
              <a:t>(G9D06)</a:t>
            </a:r>
            <a:r>
              <a:rPr lang="en-US" altLang="en-US"/>
              <a:t> </a:t>
            </a:r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79505DE8-B1A4-4347-A445-E145FB8E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546350"/>
            <a:ext cx="19970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0968" name="Picture 8" descr="LPA">
            <a:extLst>
              <a:ext uri="{FF2B5EF4-FFF2-40B4-BE49-F238E27FC236}">
                <a16:creationId xmlns:a16="http://schemas.microsoft.com/office/drawing/2014/main" id="{E31CBF0A-727B-497B-9AA0-6523E578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4450"/>
            <a:ext cx="2035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>
            <a:extLst>
              <a:ext uri="{FF2B5EF4-FFF2-40B4-BE49-F238E27FC236}">
                <a16:creationId xmlns:a16="http://schemas.microsoft.com/office/drawing/2014/main" id="{95CE81E5-2E0B-4E46-9896-C6F08C49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468563"/>
            <a:ext cx="25050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71" name="Text Box 11">
            <a:extLst>
              <a:ext uri="{FF2B5EF4-FFF2-40B4-BE49-F238E27FC236}">
                <a16:creationId xmlns:a16="http://schemas.microsoft.com/office/drawing/2014/main" id="{9FBAB10C-30AD-4ACF-8C14-18E9D47C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235450"/>
            <a:ext cx="1766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290 – 2000 MHz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B8B2C94B-2971-4499-A9B3-4FE37F5D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4197350"/>
            <a:ext cx="1690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0.15 – 300 MHz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D17B7115-5981-4725-B2E6-F6F3EC16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4235450"/>
            <a:ext cx="2957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EW8DQ, and his rotatable HF log-periodic beam antenna in Belarus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409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A920649-29B3-434A-9BA6-AF36EF5B1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A038A0C-7311-41FD-B3DA-062891EB4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5072063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An application for a Beverage antenna is as a </a:t>
            </a:r>
            <a:r>
              <a:rPr lang="en-US" altLang="en-US" b="1"/>
              <a:t>directional receiving for low HF bands</a:t>
            </a:r>
            <a:r>
              <a:rPr lang="en-US" altLang="en-US"/>
              <a:t>. </a:t>
            </a:r>
            <a:r>
              <a:rPr lang="en-US" altLang="en-US" sz="1000"/>
              <a:t>(G9D09)</a:t>
            </a:r>
            <a:r>
              <a:rPr lang="en-US" altLang="en-US"/>
              <a:t> 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8CA10986-8017-4CBC-A9D1-F8D56290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695700"/>
            <a:ext cx="80295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everageAntenna">
            <a:extLst>
              <a:ext uri="{FF2B5EF4-FFF2-40B4-BE49-F238E27FC236}">
                <a16:creationId xmlns:a16="http://schemas.microsoft.com/office/drawing/2014/main" id="{6EE93124-7529-4477-941C-B61284A1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892300"/>
            <a:ext cx="39163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CED1D83-EC9B-4145-ABD6-6D7CE3D0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ACDB569-CF4A-4A15-992F-CB570FBA3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6953250" cy="4962525"/>
          </a:xfrm>
        </p:spPr>
        <p:txBody>
          <a:bodyPr/>
          <a:lstStyle/>
          <a:p>
            <a:pPr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The antenna system efficiency </a:t>
            </a:r>
            <a:r>
              <a:rPr lang="en-US" altLang="en-US"/>
              <a:t>is the one thing that most limits the effectiveness of an HF mobile installation. </a:t>
            </a:r>
            <a:r>
              <a:rPr lang="en-US" altLang="en-US" sz="1000"/>
              <a:t>(G4E05)</a:t>
            </a:r>
            <a:r>
              <a:rPr lang="en-US" altLang="en-US"/>
              <a:t> </a:t>
            </a:r>
          </a:p>
          <a:p>
            <a:pPr lvl="2"/>
            <a:r>
              <a:rPr lang="en-US" altLang="en-US" i="1">
                <a:solidFill>
                  <a:srgbClr val="FF0000"/>
                </a:solidFill>
              </a:rPr>
              <a:t>It is not possible to put a full ¼ wavelength 75 meter antenna on a mobile.  </a:t>
            </a:r>
          </a:p>
          <a:p>
            <a:pPr lvl="2"/>
            <a:r>
              <a:rPr lang="en-US" altLang="en-US" i="1">
                <a:solidFill>
                  <a:srgbClr val="FF0000"/>
                </a:solidFill>
              </a:rPr>
              <a:t>Any antenna for these frequencies would be inefficient.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One disadvantage of using a shortened mobile antenna as opposed to a full size antenna is that </a:t>
            </a:r>
            <a:r>
              <a:rPr lang="en-US" altLang="en-US" b="1"/>
              <a:t>operating bandwidth may be very limited</a:t>
            </a:r>
            <a:r>
              <a:rPr lang="en-US" altLang="en-US"/>
              <a:t>. </a:t>
            </a:r>
            <a:r>
              <a:rPr lang="en-US" altLang="en-US" sz="1000"/>
              <a:t>(G4E06)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purpose of a "corona ball" on a HF mobile antenna is </a:t>
            </a:r>
            <a:r>
              <a:rPr lang="en-US" altLang="en-US" b="1"/>
              <a:t>to reduce high voltage discharge from the tip of the antenna</a:t>
            </a:r>
            <a:r>
              <a:rPr lang="en-US" altLang="en-US"/>
              <a:t>. </a:t>
            </a:r>
            <a:r>
              <a:rPr lang="en-US" altLang="en-US" sz="1000"/>
              <a:t>(G4E02)</a:t>
            </a:r>
            <a:r>
              <a:rPr lang="en-US" altLang="en-US"/>
              <a:t> </a:t>
            </a:r>
          </a:p>
          <a:p>
            <a:pPr lvl="2"/>
            <a:r>
              <a:rPr lang="en-US" altLang="en-US">
                <a:solidFill>
                  <a:srgbClr val="FF0000"/>
                </a:solidFill>
              </a:rPr>
              <a:t>They dissipate static build up from movement through the air caused by vehicle movement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4EA9C96E-AAF9-48A1-9883-62CEEF0E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162175"/>
            <a:ext cx="17668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84115E59-DF18-4C8C-BB33-4CC61BF3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657725"/>
            <a:ext cx="1778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C3AD6480-F5AA-4C68-A5AA-3F4AED8D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8207AE-B90D-46E8-A361-FFCA1431BCE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0C3178F-1D63-486D-976D-664C7E540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775" y="395288"/>
            <a:ext cx="8642350" cy="868362"/>
          </a:xfrm>
        </p:spPr>
        <p:txBody>
          <a:bodyPr/>
          <a:lstStyle/>
          <a:p>
            <a:pPr algn="ctr" eaLnBrk="1" hangingPunct="1"/>
            <a:r>
              <a:rPr lang="en-US" altLang="en-US"/>
              <a:t>Amateur Radio General Class</a:t>
            </a:r>
            <a:br>
              <a:rPr lang="en-US" altLang="en-US"/>
            </a:br>
            <a:r>
              <a:rPr lang="en-US" altLang="en-US"/>
              <a:t>Element 3 Course Presentation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6A0DD2C-DE94-40BB-A7CF-D5D400036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100" y="1508125"/>
            <a:ext cx="7508875" cy="4833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ELEMENT 3 SUB-ELEMENTS</a:t>
            </a:r>
            <a:r>
              <a:rPr lang="en-US" altLang="en-US" sz="1800" b="1"/>
              <a:t> </a:t>
            </a:r>
            <a:r>
              <a:rPr lang="en-US" altLang="en-US" sz="900" b="1"/>
              <a:t>(Groupings)</a:t>
            </a:r>
            <a:endParaRPr lang="en-US" altLang="en-US" sz="1800" b="1"/>
          </a:p>
          <a:p>
            <a:pPr eaLnBrk="1" hangingPunct="1">
              <a:lnSpc>
                <a:spcPct val="90000"/>
              </a:lnSpc>
            </a:pPr>
            <a:endParaRPr lang="en-US" altLang="en-US" sz="5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10 - Your  HF Transmitter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11 - Your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12 - Oscillators &amp;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13 - Electrical Principles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14 - Circuits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15 - Good Grounds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chemeClr val="accent1"/>
                </a:solidFill>
              </a:rPr>
              <a:t>16 - HF Antennas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17 - Coax Cable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18 - RF &amp; Electrical Safety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FF33381-A31A-4311-80E1-8EA714E46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5D5800E-4885-4174-8E56-074C4FC19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"capacitance hat" on a mobile antenna is </a:t>
            </a:r>
            <a:r>
              <a:rPr lang="en-US" altLang="en-US" b="1"/>
              <a:t>a device to electrically lengthen a physically short antenna</a:t>
            </a:r>
            <a:r>
              <a:rPr lang="en-US" altLang="en-US"/>
              <a:t>. </a:t>
            </a:r>
            <a:r>
              <a:rPr lang="en-US" altLang="en-US" sz="1000"/>
              <a:t>(G4E01)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“screwdriver” mobile antenna adjust the feed point impedance by varying the base loading inductance</a:t>
            </a:r>
            <a:r>
              <a:rPr lang="en-US" altLang="en-US" sz="1000"/>
              <a:t>(G9D08)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6AB09C06-8F1F-455D-9D42-929CAED0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22550"/>
            <a:ext cx="26511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9159" name="Picture 7" descr="CapacitiveTopHat">
            <a:extLst>
              <a:ext uri="{FF2B5EF4-FFF2-40B4-BE49-F238E27FC236}">
                <a16:creationId xmlns:a16="http://schemas.microsoft.com/office/drawing/2014/main" id="{F98D7491-8268-4A63-9AAB-8D2D1BBC9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478213"/>
            <a:ext cx="26511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See the source image">
            <a:extLst>
              <a:ext uri="{FF2B5EF4-FFF2-40B4-BE49-F238E27FC236}">
                <a16:creationId xmlns:a16="http://schemas.microsoft.com/office/drawing/2014/main" id="{D78D4BA3-5177-4BEE-B515-3DF98371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276475"/>
            <a:ext cx="217805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B875D5B-C96A-4ECC-A5BB-9285E7241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59438CB-1986-4E23-8AAA-5002642A4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4840288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</a:t>
            </a:r>
            <a:r>
              <a:rPr lang="en-US" altLang="en-US" b="1"/>
              <a:t>antenna and feed line</a:t>
            </a:r>
            <a:r>
              <a:rPr lang="en-US" altLang="en-US"/>
              <a:t> must be connected to an antenna analyzer when it is being used for SWR measurements. </a:t>
            </a:r>
            <a:r>
              <a:rPr lang="en-US" altLang="en-US" sz="1000"/>
              <a:t>(G4B11)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use for an antenna analyzer, other than measuring the SWR of an antenna system, is </a:t>
            </a:r>
            <a:r>
              <a:rPr lang="en-US" altLang="en-US" b="1"/>
              <a:t>determining the impedance of an unknown or unmarked coaxial cable</a:t>
            </a:r>
            <a:r>
              <a:rPr lang="en-US" altLang="en-US"/>
              <a:t>. </a:t>
            </a:r>
            <a:r>
              <a:rPr lang="en-US" altLang="en-US" sz="1000"/>
              <a:t>(G4B13)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1000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Strong signals from nearby transmitters can affect the accuracy of measurements </a:t>
            </a:r>
            <a:r>
              <a:rPr lang="en-US" altLang="en-US"/>
              <a:t>when making measurements on an antenna system with an antenna analyzer. </a:t>
            </a:r>
            <a:r>
              <a:rPr lang="en-US" altLang="en-US" sz="1000"/>
              <a:t>(G4B12)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2DBD0ED0-7921-4E6D-A1C3-E2718972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739900"/>
            <a:ext cx="22685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0182" name="Picture 6">
            <a:extLst>
              <a:ext uri="{FF2B5EF4-FFF2-40B4-BE49-F238E27FC236}">
                <a16:creationId xmlns:a16="http://schemas.microsoft.com/office/drawing/2014/main" id="{C410850B-C792-46D5-8726-BE3A3A42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739900"/>
            <a:ext cx="1828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5" name="Text Box 9">
            <a:extLst>
              <a:ext uri="{FF2B5EF4-FFF2-40B4-BE49-F238E27FC236}">
                <a16:creationId xmlns:a16="http://schemas.microsoft.com/office/drawing/2014/main" id="{2FCC4278-09CC-478C-9B7F-F642D092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5926138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MFJ-259B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4974D6DB-7EEA-402A-A36B-A97665971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926138"/>
            <a:ext cx="203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Comet CAA-500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0B0A156-4888-486A-85C1-7BA388D99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46F253F-448D-4370-8C63-647AA32B0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4437063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A field-strength meter </a:t>
            </a:r>
            <a:r>
              <a:rPr lang="en-US" altLang="en-US"/>
              <a:t>may also be used to monitor relative RF output when making antenna and transmitter adjustments. </a:t>
            </a:r>
            <a:r>
              <a:rPr lang="en-US" altLang="en-US" sz="1000"/>
              <a:t>(G4B08)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b="1"/>
          </a:p>
          <a:p>
            <a:pPr>
              <a:buFont typeface="Wingdings" panose="05000000000000000000" pitchFamily="2" charset="2"/>
              <a:buChar char="Ø"/>
            </a:pPr>
            <a:endParaRPr lang="en-US" altLang="en-US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The radiation pattern of an antenna </a:t>
            </a:r>
            <a:r>
              <a:rPr lang="en-US" altLang="en-US"/>
              <a:t>can be determined with a field strength meter. </a:t>
            </a:r>
            <a:r>
              <a:rPr lang="en-US" altLang="en-US" sz="1000"/>
              <a:t>(G4B09)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51213" name="Picture 13">
            <a:extLst>
              <a:ext uri="{FF2B5EF4-FFF2-40B4-BE49-F238E27FC236}">
                <a16:creationId xmlns:a16="http://schemas.microsoft.com/office/drawing/2014/main" id="{24CCC9DB-0BAF-4F61-A360-8357D4FE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4465638"/>
            <a:ext cx="1460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16" name="Picture 16">
            <a:extLst>
              <a:ext uri="{FF2B5EF4-FFF2-40B4-BE49-F238E27FC236}">
                <a16:creationId xmlns:a16="http://schemas.microsoft.com/office/drawing/2014/main" id="{425715DE-33D4-4458-9F55-3A710E6A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427538"/>
            <a:ext cx="1614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17" name="Picture 17" descr="FieldStrength-1">
            <a:extLst>
              <a:ext uri="{FF2B5EF4-FFF2-40B4-BE49-F238E27FC236}">
                <a16:creationId xmlns:a16="http://schemas.microsoft.com/office/drawing/2014/main" id="{77F2DBBE-DCB1-4D60-BB2F-BD19861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778000"/>
            <a:ext cx="1422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8" descr="FieldStrength-2">
            <a:extLst>
              <a:ext uri="{FF2B5EF4-FFF2-40B4-BE49-F238E27FC236}">
                <a16:creationId xmlns:a16="http://schemas.microsoft.com/office/drawing/2014/main" id="{43F7B26D-BDE3-41B3-BE26-8A53C682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78000"/>
            <a:ext cx="1612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9405B91-4852-49AA-978F-43B1003EA1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89050"/>
          </a:xfrm>
        </p:spPr>
        <p:txBody>
          <a:bodyPr lIns="0" tIns="0" rIns="0" bIns="0" anchor="ctr"/>
          <a:lstStyle/>
          <a:p>
            <a:pPr marL="1371600" indent="-1371600"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b="1"/>
              <a:t>Element 3 General  Class Question Pool</a:t>
            </a:r>
            <a:br>
              <a:rPr lang="en-GB" altLang="en-US" b="1"/>
            </a:br>
            <a:br>
              <a:rPr lang="en-GB" altLang="en-US" b="1">
                <a:solidFill>
                  <a:srgbClr val="FF3300"/>
                </a:solidFill>
              </a:rPr>
            </a:br>
            <a:endParaRPr lang="en-GB" altLang="en-US" b="1">
              <a:solidFill>
                <a:srgbClr val="FF3300"/>
              </a:solidFill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7C2D47F-9B58-4788-AF82-6A3A04DE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622550"/>
            <a:ext cx="552926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3200" b="1">
                <a:solidFill>
                  <a:srgbClr val="FF0000"/>
                </a:solidFill>
                <a:cs typeface="Tahoma" panose="020B0604030504040204" pitchFamily="34" charset="0"/>
              </a:rPr>
              <a:t>HF Antennas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cs typeface="Tahoma" panose="020B0604030504040204" pitchFamily="34" charset="0"/>
              </a:rPr>
              <a:t>Valid July 1, 2019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cs typeface="Tahoma" panose="020B0604030504040204" pitchFamily="34" charset="0"/>
              </a:rPr>
              <a:t>June 30, 2023</a:t>
            </a: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C8C84B0E-7D8B-4A47-9169-9D2B1D9CC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80" y="4638300"/>
            <a:ext cx="14700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9A95-219F-4233-8B1E-52C3BC952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5306"/>
            <a:ext cx="1624708" cy="22262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46485A7-55F2-4C35-81CD-1539BE7150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65100"/>
            <a:ext cx="866140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G9B10 	</a:t>
            </a:r>
            <a:r>
              <a:rPr lang="en-US" altLang="en-US" sz="2400"/>
              <a:t>What is the approximate length for a 1/2-wave 		dipole antenna cut for 14.250 MHz?</a:t>
            </a:r>
          </a:p>
        </p:txBody>
      </p:sp>
      <p:sp>
        <p:nvSpPr>
          <p:cNvPr id="3763203" name="Rectangle 3">
            <a:extLst>
              <a:ext uri="{FF2B5EF4-FFF2-40B4-BE49-F238E27FC236}">
                <a16:creationId xmlns:a16="http://schemas.microsoft.com/office/drawing/2014/main" id="{931DE60C-FECD-41CD-B392-7C9D793326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9938" y="1778000"/>
            <a:ext cx="5972175" cy="42576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8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16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24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33 feet</a:t>
            </a:r>
            <a:br>
              <a:rPr lang="en-US" altLang="en-US" sz="2400"/>
            </a:b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F9FC42B-9000-4C0D-9325-E57F33AFBC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altLang="en-US"/>
              <a:t>G9B11 	</a:t>
            </a:r>
            <a:r>
              <a:rPr lang="en-US" altLang="en-US" sz="2400"/>
              <a:t>What is the approximate length for a 1/2-wave 		dipole antenna cut for 3.550 MHz?</a:t>
            </a:r>
          </a:p>
        </p:txBody>
      </p:sp>
      <p:sp>
        <p:nvSpPr>
          <p:cNvPr id="3764227" name="Rectangle 3">
            <a:extLst>
              <a:ext uri="{FF2B5EF4-FFF2-40B4-BE49-F238E27FC236}">
                <a16:creationId xmlns:a16="http://schemas.microsoft.com/office/drawing/2014/main" id="{5882F449-FEEB-42CF-9E4E-B143ED1692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42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84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132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263 feet</a:t>
            </a:r>
            <a:br>
              <a:rPr lang="en-US" altLang="en-US" sz="2400"/>
            </a:b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ED8E446-8395-4653-A8E9-D870D24B53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G9B09 	</a:t>
            </a:r>
            <a:r>
              <a:rPr lang="en-US" altLang="en-US" sz="2400"/>
              <a:t>Which of the following is an advantage of a 			horizontally polarized as compared to 				vertically polarized HF antenna?</a:t>
            </a:r>
          </a:p>
        </p:txBody>
      </p:sp>
      <p:sp>
        <p:nvSpPr>
          <p:cNvPr id="3761155" name="Rectangle 3">
            <a:extLst>
              <a:ext uri="{FF2B5EF4-FFF2-40B4-BE49-F238E27FC236}">
                <a16:creationId xmlns:a16="http://schemas.microsoft.com/office/drawing/2014/main" id="{F69B37FA-64BE-4412-9C73-ACEB7E99E3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1650" y="1700213"/>
            <a:ext cx="6337300" cy="384175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Lower ground reflection losses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Lower feed-point impedance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Shorter Radials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Lower radiation resistance </a:t>
            </a: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5B59070-4014-4433-8ACB-502975055E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G3C10 	</a:t>
            </a:r>
            <a:r>
              <a:rPr lang="en-US" altLang="en-US" sz="2400"/>
              <a:t>What is Near Vertical Incidence Skywave 			(NVIS) propagation?</a:t>
            </a:r>
          </a:p>
        </p:txBody>
      </p:sp>
      <p:sp>
        <p:nvSpPr>
          <p:cNvPr id="3330051" name="Rectangle 3">
            <a:extLst>
              <a:ext uri="{FF2B5EF4-FFF2-40B4-BE49-F238E27FC236}">
                <a16:creationId xmlns:a16="http://schemas.microsoft.com/office/drawing/2014/main" id="{B2A90435-64E9-4C9F-8907-F4FD3A875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1816100"/>
            <a:ext cx="7369175" cy="38862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Propagation near the MUF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Short distance MF or HF propagation using high elevation angles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Long path HF propagation at sunrise and sunset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Double hop propagation near the LUF</a:t>
            </a:r>
            <a:br>
              <a:rPr lang="en-US" altLang="en-US" sz="2400" b="1"/>
            </a:br>
            <a:br>
              <a:rPr lang="en-US" altLang="en-US" sz="2400" b="1"/>
            </a:b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29A91F1-0226-488E-98CC-F16FFDC4A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-104775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G9D01	</a:t>
            </a:r>
            <a:r>
              <a:rPr lang="en-US" altLang="en-US" sz="2000"/>
              <a:t>Which of the following antenna types will be most 			effective as a Near Vertical Incidence Skywave (NVIS) 			antenna for short-skip communications on 40 meters 			during the day?</a:t>
            </a:r>
          </a:p>
        </p:txBody>
      </p:sp>
      <p:sp>
        <p:nvSpPr>
          <p:cNvPr id="3789827" name="Rectangle 3">
            <a:extLst>
              <a:ext uri="{FF2B5EF4-FFF2-40B4-BE49-F238E27FC236}">
                <a16:creationId xmlns:a16="http://schemas.microsoft.com/office/drawing/2014/main" id="{509BFF3C-8C50-4B1C-972B-E19E208749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700213"/>
            <a:ext cx="8027988" cy="36099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horizontal dipole placed between 1/10 and 1/4 wavelength above the ground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vertical antenna placed between 1/4 and 1/2 wavelength above the ground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left-hand circularly polarized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right-hand circularly polarized antenna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54412FE-801B-4EE7-922A-D7D64A1BD8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G9B07 	</a:t>
            </a:r>
            <a:r>
              <a:rPr lang="en-US" altLang="en-US" sz="2400"/>
              <a:t>How does the feed-point impedance of a 1/2 			wave dipole antenna change as the antenna is 		lowered from 1/4 wave above ground?</a:t>
            </a:r>
          </a:p>
        </p:txBody>
      </p:sp>
      <p:sp>
        <p:nvSpPr>
          <p:cNvPr id="3760131" name="Rectangle 3">
            <a:extLst>
              <a:ext uri="{FF2B5EF4-FFF2-40B4-BE49-F238E27FC236}">
                <a16:creationId xmlns:a16="http://schemas.microsoft.com/office/drawing/2014/main" id="{7FD6E612-26E6-4BE7-A295-BD8EDABF76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31838" y="1700213"/>
            <a:ext cx="7643812" cy="395605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steadily increases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steadily decreases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peaks at about 1/8 wavelength above ground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unaffected by the height above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5324DCE-3632-433C-A3E5-3FD7176FE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6FCB854-C0ED-4920-AB1F-B6A786E69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4918075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33 feet </a:t>
            </a:r>
            <a:r>
              <a:rPr lang="en-US" altLang="en-US"/>
              <a:t>is the approximate length for a 1/2-wave dipole antenna cut for 14.250 MHz. </a:t>
            </a:r>
            <a:r>
              <a:rPr lang="en-US" altLang="en-US" sz="1000"/>
              <a:t>(G9B10)</a:t>
            </a:r>
            <a:r>
              <a:rPr lang="en-US" altLang="en-US"/>
              <a:t> </a:t>
            </a:r>
          </a:p>
          <a:p>
            <a:pPr lvl="2"/>
            <a:r>
              <a:rPr lang="en-US" altLang="en-US" sz="1600" i="1">
                <a:solidFill>
                  <a:schemeClr val="accent1"/>
                </a:solidFill>
              </a:rPr>
              <a:t>Calculate ½ wavelength in feet by dividing 468 by the frequency in MHz.    </a:t>
            </a:r>
          </a:p>
          <a:p>
            <a:pPr lvl="2"/>
            <a:r>
              <a:rPr lang="en-US" altLang="en-US" sz="1600" i="1">
                <a:solidFill>
                  <a:schemeClr val="accent1"/>
                </a:solidFill>
              </a:rPr>
              <a:t>468 / 14.250 </a:t>
            </a:r>
          </a:p>
          <a:p>
            <a:pPr lvl="2"/>
            <a:r>
              <a:rPr lang="en-US" altLang="en-US" sz="1600" b="1" i="1">
                <a:solidFill>
                  <a:schemeClr val="accent1"/>
                </a:solidFill>
              </a:rPr>
              <a:t>32.8 Feet</a:t>
            </a:r>
            <a:r>
              <a:rPr lang="en-US" altLang="en-US" sz="160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approximate length for a 1/2-wave dipole antenna cut for 3.550 MHz is</a:t>
            </a:r>
            <a:r>
              <a:rPr lang="en-US" altLang="en-US" b="1"/>
              <a:t> 132 feet</a:t>
            </a:r>
            <a:r>
              <a:rPr lang="en-US" altLang="en-US"/>
              <a:t>. </a:t>
            </a:r>
            <a:r>
              <a:rPr lang="en-US" altLang="en-US" sz="1000"/>
              <a:t>(G9B11)</a:t>
            </a:r>
            <a:r>
              <a:rPr lang="en-US" altLang="en-US"/>
              <a:t> </a:t>
            </a:r>
          </a:p>
          <a:p>
            <a:pPr lvl="2"/>
            <a:r>
              <a:rPr lang="en-US" altLang="en-US" sz="1600" i="1">
                <a:solidFill>
                  <a:schemeClr val="accent1"/>
                </a:solidFill>
              </a:rPr>
              <a:t>Calculate ½ wavelength in feet by dividing 468 by the frequency in MHz.  </a:t>
            </a:r>
          </a:p>
          <a:p>
            <a:pPr lvl="2"/>
            <a:r>
              <a:rPr lang="en-US" altLang="en-US" sz="1600" i="1">
                <a:solidFill>
                  <a:schemeClr val="accent1"/>
                </a:solidFill>
              </a:rPr>
              <a:t>468 / 3.550 or </a:t>
            </a:r>
          </a:p>
          <a:p>
            <a:pPr lvl="2"/>
            <a:r>
              <a:rPr lang="en-US" altLang="en-US" sz="1600" b="1" i="1">
                <a:solidFill>
                  <a:schemeClr val="accent1"/>
                </a:solidFill>
              </a:rPr>
              <a:t>131.8 Feet</a:t>
            </a:r>
            <a:r>
              <a:rPr lang="en-US" altLang="en-US" sz="160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5E216C8C-7CA6-46B3-AAE6-A0E0B8E55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198813"/>
            <a:ext cx="25733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D3239FE6-5CCC-4C07-ADF1-AD78B7E9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4897438"/>
            <a:ext cx="32258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30" name="Picture 10" descr="Half-wave &amp; House">
            <a:extLst>
              <a:ext uri="{FF2B5EF4-FFF2-40B4-BE49-F238E27FC236}">
                <a16:creationId xmlns:a16="http://schemas.microsoft.com/office/drawing/2014/main" id="{4E541C7C-C967-44DE-8C50-71D231BA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547813"/>
            <a:ext cx="3225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11">
            <a:extLst>
              <a:ext uri="{FF2B5EF4-FFF2-40B4-BE49-F238E27FC236}">
                <a16:creationId xmlns:a16="http://schemas.microsoft.com/office/drawing/2014/main" id="{E31C54BC-151E-4197-9159-CC1B8A7A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340475"/>
            <a:ext cx="2457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accent1"/>
                </a:solidFill>
              </a:rPr>
              <a:t>Half-wave Dipole with 450 ohm feedline (not coax).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DAA55C7-D104-4A11-BF8A-3588C77E5B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G9B08 	</a:t>
            </a:r>
            <a:r>
              <a:rPr lang="en-US" altLang="en-US" sz="2400"/>
              <a:t>How does the feed-point impedance of a 1/2 			wave dipole change as the feed-point location 		is moved from the center toward the ends?</a:t>
            </a:r>
          </a:p>
        </p:txBody>
      </p:sp>
      <p:sp>
        <p:nvSpPr>
          <p:cNvPr id="3762179" name="Rectangle 3">
            <a:extLst>
              <a:ext uri="{FF2B5EF4-FFF2-40B4-BE49-F238E27FC236}">
                <a16:creationId xmlns:a16="http://schemas.microsoft.com/office/drawing/2014/main" id="{3F1B90F4-1957-4E00-A7FE-03B155801E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7546975" cy="36036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steadily increases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steadily decrease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peaks at about 1/8 wavelength from the end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unaffected by the location of the feed-point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A85654E-6C0E-40EF-A779-7EAFB19323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G9D12 	</a:t>
            </a:r>
            <a:r>
              <a:rPr lang="en-US" altLang="en-US" sz="2400"/>
              <a:t>What is the common name of a dipole with a 			single central support?</a:t>
            </a:r>
          </a:p>
        </p:txBody>
      </p:sp>
      <p:sp>
        <p:nvSpPr>
          <p:cNvPr id="3762179" name="Rectangle 3">
            <a:extLst>
              <a:ext uri="{FF2B5EF4-FFF2-40B4-BE49-F238E27FC236}">
                <a16:creationId xmlns:a16="http://schemas.microsoft.com/office/drawing/2014/main" id="{132B1569-05D3-4528-BF2C-E8BACFDC07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7546975" cy="36036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Inverted V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Inverted L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Sloper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Lazy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985055B-6F31-48B3-A916-6BFC959A95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G9D02 	</a:t>
            </a:r>
            <a:r>
              <a:rPr lang="en-US" altLang="en-US" sz="3200"/>
              <a:t>What is the feed-point impedance 		of an end-fed half-wave antenna?</a:t>
            </a:r>
          </a:p>
        </p:txBody>
      </p:sp>
      <p:sp>
        <p:nvSpPr>
          <p:cNvPr id="3792899" name="Rectangle 3">
            <a:extLst>
              <a:ext uri="{FF2B5EF4-FFF2-40B4-BE49-F238E27FC236}">
                <a16:creationId xmlns:a16="http://schemas.microsoft.com/office/drawing/2014/main" id="{8B93B6A7-2715-4421-859A-F0B4B99B78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6563"/>
            <a:ext cx="8893175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Very low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Approximately 50 ohms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Approximately 300 ohms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Very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5FDA9C4-4DDA-4F31-BC27-3167F98DFB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88425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G9B04 	</a:t>
            </a:r>
            <a:r>
              <a:rPr lang="en-US" altLang="en-US" sz="2200"/>
              <a:t>What is the radiation pattern of a dipole antenna in 		free space in a plane containing the conductor?</a:t>
            </a:r>
          </a:p>
        </p:txBody>
      </p:sp>
      <p:sp>
        <p:nvSpPr>
          <p:cNvPr id="3758083" name="Rectangle 3">
            <a:extLst>
              <a:ext uri="{FF2B5EF4-FFF2-40B4-BE49-F238E27FC236}">
                <a16:creationId xmlns:a16="http://schemas.microsoft.com/office/drawing/2014/main" id="{85492C11-60BD-4B35-8111-11A1D1C7D3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a figure-eight at right angles to the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a figure-eight off both ends of the antenna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a circle (equal radiation in all directions)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has a pair of lobes on one side of the antenna and a single lobe on the other side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B86C7BD-AE7A-4A93-813C-81F383F5F2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65088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G9D03 	</a:t>
            </a:r>
            <a:r>
              <a:rPr lang="en-US" altLang="en-US" sz="2800"/>
              <a:t>In which direction is the maximum 			radiation from a portable VHF/UHF 			“halo” antenna?</a:t>
            </a:r>
          </a:p>
        </p:txBody>
      </p:sp>
      <p:sp>
        <p:nvSpPr>
          <p:cNvPr id="3791875" name="Rectangle 3">
            <a:extLst>
              <a:ext uri="{FF2B5EF4-FFF2-40B4-BE49-F238E27FC236}">
                <a16:creationId xmlns:a16="http://schemas.microsoft.com/office/drawing/2014/main" id="{4CA4B900-BADD-4599-8081-CE6E06D6E5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4050" y="1662113"/>
            <a:ext cx="8218488" cy="36099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Broadside to the plane of the halo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Opposite the feed point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Omnidirectional in the plane of the halo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Toward the halo’s supporting mast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EA6F695-05E8-4AD4-BC57-DF913D1B6A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G9B05 	</a:t>
            </a:r>
            <a:r>
              <a:rPr lang="en-US" altLang="en-US" sz="2400"/>
              <a:t>How does antenna height affect the horizontal 		(azimuthal) radiation pattern of a horizontal 			dipole HF antenna?</a:t>
            </a:r>
            <a:r>
              <a:rPr lang="en-US" altLang="en-US"/>
              <a:t> </a:t>
            </a:r>
          </a:p>
        </p:txBody>
      </p:sp>
      <p:sp>
        <p:nvSpPr>
          <p:cNvPr id="3757059" name="Rectangle 3">
            <a:extLst>
              <a:ext uri="{FF2B5EF4-FFF2-40B4-BE49-F238E27FC236}">
                <a16:creationId xmlns:a16="http://schemas.microsoft.com/office/drawing/2014/main" id="{A68BB62F-2F5E-4317-A239-EEF35F7BE0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1650" y="1700213"/>
            <a:ext cx="8642350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If the antenna is too high, the pattern becomes unpredictable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Antenna height has no effect on the pattern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If the antenna is less than 1/2 wavelength high, the azimuthal pattern is almost omnidirectional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If the antenna is less than 1/2 wavelength high, radiation off the ends of the   wire is eliminated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DEC3698-2D30-4319-86CA-AC43513AC2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8988425" cy="868363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G9B03 	</a:t>
            </a:r>
            <a:r>
              <a:rPr lang="en-US" altLang="en-US" sz="2400"/>
              <a:t>Which of the following best describes the 			radiation pattern of a quarter-wave, ground-			plane vertical antenna?</a:t>
            </a:r>
            <a:r>
              <a:rPr lang="en-US" altLang="en-US"/>
              <a:t> </a:t>
            </a:r>
          </a:p>
        </p:txBody>
      </p:sp>
      <p:sp>
        <p:nvSpPr>
          <p:cNvPr id="3756035" name="Rectangle 3">
            <a:extLst>
              <a:ext uri="{FF2B5EF4-FFF2-40B4-BE49-F238E27FC236}">
                <a16:creationId xmlns:a16="http://schemas.microsoft.com/office/drawing/2014/main" id="{530C624D-1DB2-4DD6-B178-CD547A4128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4050" y="1700213"/>
            <a:ext cx="7604125" cy="41100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  <a:defRPr/>
            </a:pPr>
            <a:r>
              <a:rPr lang="en-US" altLang="en-US" sz="2400" dirty="0"/>
              <a:t>Bi-directional in azimuth</a:t>
            </a:r>
          </a:p>
          <a:p>
            <a:pPr marL="381000" indent="-381000" eaLnBrk="1" hangingPunct="1">
              <a:buFontTx/>
              <a:buAutoNum type="alphaUcPeriod"/>
              <a:defRPr/>
            </a:pPr>
            <a:endParaRPr lang="en-US" altLang="en-US" sz="2400" dirty="0"/>
          </a:p>
          <a:p>
            <a:pPr marL="381000" indent="-381000" eaLnBrk="1" hangingPunct="1">
              <a:buFontTx/>
              <a:buAutoNum type="alphaUcPeriod"/>
              <a:defRPr/>
            </a:pPr>
            <a:r>
              <a:rPr lang="en-US" altLang="en-US" sz="2400" dirty="0"/>
              <a:t>Isotropic</a:t>
            </a:r>
          </a:p>
          <a:p>
            <a:pPr marL="381000" indent="-381000" eaLnBrk="1" hangingPunct="1">
              <a:buFontTx/>
              <a:buAutoNum type="alphaUcPeriod"/>
              <a:defRPr/>
            </a:pPr>
            <a:endParaRPr lang="en-US" altLang="en-US" sz="2400" dirty="0"/>
          </a:p>
          <a:p>
            <a:pPr marL="381000" indent="-381000" eaLnBrk="1" hangingPunct="1">
              <a:buFontTx/>
              <a:buAutoNum type="alphaUcPeriod"/>
              <a:defRPr/>
            </a:pPr>
            <a:r>
              <a:rPr lang="en-US" altLang="en-US" sz="2400" dirty="0"/>
              <a:t>Hemispherical</a:t>
            </a:r>
          </a:p>
          <a:p>
            <a:pPr marL="381000" indent="-381000" eaLnBrk="1" hangingPunct="1">
              <a:buFontTx/>
              <a:buAutoNum type="alphaUcPeriod"/>
              <a:defRPr/>
            </a:pPr>
            <a:endParaRPr lang="en-US" altLang="en-US" sz="2400" dirty="0"/>
          </a:p>
          <a:p>
            <a:pPr marL="381000" indent="-381000" eaLnBrk="1" hangingPunct="1">
              <a:buFontTx/>
              <a:buAutoNum type="alphaUcPeriod"/>
              <a:defRPr/>
            </a:pPr>
            <a:r>
              <a:rPr lang="en-US" altLang="en-US" sz="2400" dirty="0"/>
              <a:t>Omnidirectional in azimuth </a:t>
            </a:r>
          </a:p>
          <a:p>
            <a:pPr marL="0" indent="0" eaLnBrk="1" hangingPunct="1">
              <a:buFontTx/>
              <a:buNone/>
              <a:defRPr/>
            </a:pPr>
            <a:br>
              <a:rPr lang="en-US" altLang="en-US" sz="2400" dirty="0"/>
            </a:b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68F58E3-49FC-496C-9073-85456E2A77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1300"/>
            <a:ext cx="8893175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G9B12 	</a:t>
            </a:r>
            <a:r>
              <a:rPr lang="en-US" altLang="en-US" sz="2400"/>
              <a:t>What is the approximate length for a 				1/4-wave vertical antenna cut for 28.5 MHz?</a:t>
            </a:r>
          </a:p>
        </p:txBody>
      </p:sp>
      <p:sp>
        <p:nvSpPr>
          <p:cNvPr id="3765251" name="Rectangle 3">
            <a:extLst>
              <a:ext uri="{FF2B5EF4-FFF2-40B4-BE49-F238E27FC236}">
                <a16:creationId xmlns:a16="http://schemas.microsoft.com/office/drawing/2014/main" id="{0EBC643B-BD8B-4502-B2E0-DF1B4DFFD7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739900"/>
            <a:ext cx="6183313" cy="3725863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8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11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16 feet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21 feet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CD1D835-5680-49E7-B014-33319B1CA1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254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G9B06 	</a:t>
            </a:r>
            <a:r>
              <a:rPr lang="en-US" altLang="en-US" sz="3200"/>
              <a:t>Where should the radial wires of a 		ground-mounted vertical antenna 			system be placed? </a:t>
            </a:r>
          </a:p>
        </p:txBody>
      </p:sp>
      <p:sp>
        <p:nvSpPr>
          <p:cNvPr id="3759107" name="Rectangle 3">
            <a:extLst>
              <a:ext uri="{FF2B5EF4-FFF2-40B4-BE49-F238E27FC236}">
                <a16:creationId xmlns:a16="http://schemas.microsoft.com/office/drawing/2014/main" id="{ACDDAF37-AF14-4964-9235-CD789F6F48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700213"/>
            <a:ext cx="8131175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As high as possible above the ground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Parallel to the antenna element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On the surface or buried a few inches below the ground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At the top of the antenna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C649FE1-574E-47A6-A642-85696B53E7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5413"/>
            <a:ext cx="8642350" cy="868362"/>
          </a:xfrm>
        </p:spPr>
        <p:txBody>
          <a:bodyPr anchor="t"/>
          <a:lstStyle/>
          <a:p>
            <a:pPr eaLnBrk="1" hangingPunct="1"/>
            <a:r>
              <a:rPr lang="en-US" altLang="en-US"/>
              <a:t>G9C11 	</a:t>
            </a:r>
            <a:r>
              <a:rPr lang="en-US" altLang="en-US" sz="2800"/>
              <a:t>Which HF antenna would be the best to 		use for minimizing interference?</a:t>
            </a:r>
            <a:r>
              <a:rPr lang="en-US" altLang="en-US"/>
              <a:t>	</a:t>
            </a:r>
          </a:p>
        </p:txBody>
      </p:sp>
      <p:sp>
        <p:nvSpPr>
          <p:cNvPr id="3776515" name="Rectangle 3">
            <a:extLst>
              <a:ext uri="{FF2B5EF4-FFF2-40B4-BE49-F238E27FC236}">
                <a16:creationId xmlns:a16="http://schemas.microsoft.com/office/drawing/2014/main" id="{54F72ACE-F576-47A2-963E-A8CC7494A3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quarter-wave vertical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isotropic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directional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omnidirectional antenna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F458BDB-6296-4C80-A7F8-037DDE145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9BF1BD0-E14D-4F32-BF71-BA3B85530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720138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An advantage of a horizontally polarized as compared to vertically polarized HF antenna is </a:t>
            </a:r>
            <a:r>
              <a:rPr lang="en-US" altLang="en-US" b="1"/>
              <a:t>lower ground reflection losses</a:t>
            </a:r>
            <a:r>
              <a:rPr lang="en-US" altLang="en-US"/>
              <a:t>. </a:t>
            </a:r>
            <a:r>
              <a:rPr lang="en-US" altLang="en-US" sz="1000"/>
              <a:t>(G9B09)</a:t>
            </a:r>
            <a:endParaRPr lang="en-US" altLang="en-US" sz="800" b="1"/>
          </a:p>
          <a:p>
            <a:pPr lvl="1"/>
            <a:r>
              <a:rPr lang="en-US" altLang="en-US" sz="1600"/>
              <a:t>Propagation via multi-hop refraction: </a:t>
            </a:r>
          </a:p>
          <a:p>
            <a:pPr lvl="2"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n-US" altLang="en-US" sz="1600"/>
              <a:t>RF energy is lost each time the radio wave is reflected from the Earth's surface. </a:t>
            </a:r>
          </a:p>
          <a:p>
            <a:pPr lvl="1"/>
            <a:r>
              <a:rPr lang="en-US" altLang="en-US" sz="1600"/>
              <a:t>The amount of energy lost depends on:</a:t>
            </a:r>
          </a:p>
          <a:p>
            <a:pPr lvl="2"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n-US" altLang="en-US" sz="1600"/>
              <a:t>Frequency of the wave</a:t>
            </a:r>
          </a:p>
          <a:p>
            <a:pPr lvl="2"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n-US" altLang="en-US" sz="1600"/>
              <a:t>Angle of incidence</a:t>
            </a:r>
          </a:p>
          <a:p>
            <a:pPr lvl="2"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n-US" altLang="en-US" sz="1600"/>
              <a:t>Ground irregularities </a:t>
            </a:r>
          </a:p>
          <a:p>
            <a:pPr lvl="2"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n-US" altLang="en-US" sz="1600"/>
              <a:t>Electrical conductivity of the point of reflection</a:t>
            </a:r>
            <a:r>
              <a:rPr lang="en-US" altLang="en-US" sz="1600" b="1"/>
              <a:t>.</a:t>
            </a:r>
            <a:r>
              <a:rPr lang="en-US" altLang="en-US" sz="1600"/>
              <a:t> </a:t>
            </a:r>
            <a:endParaRPr lang="en-US" altLang="en-US" sz="1600" b="1"/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Near Vertical Incidence Skywave (NVIS) is short distance </a:t>
            </a:r>
            <a:r>
              <a:rPr lang="en-US" altLang="en-US"/>
              <a:t>MF or HF propagation using high elevation angles </a:t>
            </a:r>
            <a:r>
              <a:rPr lang="en-US" altLang="en-US" sz="1000"/>
              <a:t>(G3C10)</a:t>
            </a:r>
          </a:p>
          <a:p>
            <a:pPr lvl="1"/>
            <a:r>
              <a:rPr lang="en-US" altLang="en-US" sz="1600">
                <a:solidFill>
                  <a:schemeClr val="accent1"/>
                </a:solidFill>
              </a:rPr>
              <a:t>Antennas used for DXing should have low takeoff angles. </a:t>
            </a:r>
            <a:endParaRPr lang="en-US" altLang="en-US" sz="800"/>
          </a:p>
          <a:p>
            <a:pPr lvl="1"/>
            <a:r>
              <a:rPr lang="en-US" altLang="en-US" sz="1600">
                <a:solidFill>
                  <a:schemeClr val="accent1"/>
                </a:solidFill>
              </a:rPr>
              <a:t>One thing that affects the takeoff angle of an antenna is its height above ground.</a:t>
            </a:r>
            <a:endParaRPr lang="en-US" altLang="en-US" sz="10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D5A24341-1155-4076-8A87-F4DA83C0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776538"/>
            <a:ext cx="3187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32574A2-F559-4D93-AA3E-20C6617466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254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G9C03 	</a:t>
            </a:r>
            <a:r>
              <a:rPr lang="en-US" altLang="en-US" sz="2800"/>
              <a:t>How do the lengths of a three-element 			Yagi reflector and director compare to 			that of the driven element? </a:t>
            </a:r>
            <a:endParaRPr lang="en-US" altLang="en-US" sz="3200"/>
          </a:p>
        </p:txBody>
      </p:sp>
      <p:sp>
        <p:nvSpPr>
          <p:cNvPr id="3770371" name="Rectangle 3">
            <a:extLst>
              <a:ext uri="{FF2B5EF4-FFF2-40B4-BE49-F238E27FC236}">
                <a16:creationId xmlns:a16="http://schemas.microsoft.com/office/drawing/2014/main" id="{21730C3D-8C59-43AC-82E2-CA0D797FDD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700213"/>
            <a:ext cx="8142288" cy="41608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reflector is longer, and the director is shorter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 The reflector is shorter, and the director is longer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They are all the same length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Relative length depends on the frequency of operation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2FDC7FD-9424-45C4-9498-F2FE825485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G9C02 	</a:t>
            </a:r>
            <a:r>
              <a:rPr lang="en-US" altLang="en-US" sz="2800"/>
              <a:t>What is the approximate length of the 			driven element of a Yagi antenna?</a:t>
            </a:r>
            <a:endParaRPr lang="en-US" altLang="en-US" sz="3200"/>
          </a:p>
        </p:txBody>
      </p:sp>
      <p:sp>
        <p:nvSpPr>
          <p:cNvPr id="3768323" name="Rectangle 3">
            <a:extLst>
              <a:ext uri="{FF2B5EF4-FFF2-40B4-BE49-F238E27FC236}">
                <a16:creationId xmlns:a16="http://schemas.microsoft.com/office/drawing/2014/main" id="{E44BB778-ED4A-4187-B645-46AC8D8282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85825" y="1739900"/>
            <a:ext cx="7297738" cy="42259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1/4 wavelength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1/2 wavelength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3/4 wavelength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8CE0D28-9FFA-483C-AE9A-3163A9B683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G9C05 	</a:t>
            </a:r>
            <a:r>
              <a:rPr lang="en-US" altLang="en-US" sz="2800"/>
              <a:t>How does increasing boom length and 			adding directors affect a Yagi antenna?</a:t>
            </a:r>
          </a:p>
        </p:txBody>
      </p:sp>
      <p:sp>
        <p:nvSpPr>
          <p:cNvPr id="3771395" name="Rectangle 3">
            <a:extLst>
              <a:ext uri="{FF2B5EF4-FFF2-40B4-BE49-F238E27FC236}">
                <a16:creationId xmlns:a16="http://schemas.microsoft.com/office/drawing/2014/main" id="{A5DC2C6F-7B22-4776-BF15-C3BBCB59FA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1662113"/>
            <a:ext cx="7105650" cy="3649662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Gain increases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Beamwidth increases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Weight decreases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Wind load decreases</a:t>
            </a:r>
            <a:br>
              <a:rPr lang="en-US" altLang="en-US" sz="2400"/>
            </a:b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D5D6E94-73A9-4AD6-8712-100C75DDF6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G9C08 	</a:t>
            </a:r>
            <a:r>
              <a:rPr lang="en-US" altLang="en-US" sz="3200"/>
              <a:t>What is meant by the "main lobe" 			of a directive antenna?</a:t>
            </a:r>
          </a:p>
        </p:txBody>
      </p:sp>
      <p:sp>
        <p:nvSpPr>
          <p:cNvPr id="3774467" name="Rectangle 3">
            <a:extLst>
              <a:ext uri="{FF2B5EF4-FFF2-40B4-BE49-F238E27FC236}">
                <a16:creationId xmlns:a16="http://schemas.microsoft.com/office/drawing/2014/main" id="{614421DB-9DA3-4E76-BCA1-3A08D9AB9F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magnitude of the maximum vertical angle of radiation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point of maximum current in a radiating antenna element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maximum voltage standing wave point on a radiating element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direction of maximum radiated field strength from the antenna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3040D9B-5565-48DA-A275-7A15E3A46E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241300"/>
            <a:ext cx="8431213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G9C07 	</a:t>
            </a:r>
            <a:r>
              <a:rPr lang="en-US" altLang="en-US" sz="2800"/>
              <a:t>What does "front-to-back ratio" mean 			in reference to a Yagi antenna?</a:t>
            </a:r>
            <a:endParaRPr lang="en-US" altLang="en-US" sz="3200"/>
          </a:p>
        </p:txBody>
      </p:sp>
      <p:sp>
        <p:nvSpPr>
          <p:cNvPr id="3773443" name="Rectangle 3">
            <a:extLst>
              <a:ext uri="{FF2B5EF4-FFF2-40B4-BE49-F238E27FC236}">
                <a16:creationId xmlns:a16="http://schemas.microsoft.com/office/drawing/2014/main" id="{CA47D191-DC2D-46EB-A201-226C41314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6563"/>
            <a:ext cx="8283575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number of directors versus the number of reflectors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relative position of the driven element with respect to the reflectors and directors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power radiated in the major radiation lobe compared to the power radiated in exactly the opposite direction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ratio of forward gain to dipole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8DE2258-368F-4524-B95A-2D0DCE1DE1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868363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G9C10 	</a:t>
            </a:r>
            <a:r>
              <a:rPr lang="en-US" altLang="en-US" sz="2200"/>
              <a:t>Which of the following is a Yagi antenna design 			variable that could be adjusted to optimize 			forward gain, front-to-back ratio, or SWR bandwidth?</a:t>
            </a:r>
            <a:r>
              <a:rPr lang="en-US" altLang="en-US"/>
              <a:t> </a:t>
            </a:r>
          </a:p>
        </p:txBody>
      </p:sp>
      <p:sp>
        <p:nvSpPr>
          <p:cNvPr id="3777539" name="Rectangle 3">
            <a:extLst>
              <a:ext uri="{FF2B5EF4-FFF2-40B4-BE49-F238E27FC236}">
                <a16:creationId xmlns:a16="http://schemas.microsoft.com/office/drawing/2014/main" id="{EC47A8D1-3C7E-4A4E-B607-A2F8503442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700213"/>
            <a:ext cx="7720012" cy="3649662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physical length of the boom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number of elements on the boom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spacing of each element along the boom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All of these choices are correct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7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7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7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7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7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7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7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7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7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7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EC99EF1-BB30-4C58-A6F8-7CDF8775C0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G9C01 	</a:t>
            </a:r>
            <a:r>
              <a:rPr lang="en-US" altLang="en-US" sz="2800"/>
              <a:t>Which of the following would increase 			the bandwidth of a Yagi antenna? </a:t>
            </a:r>
          </a:p>
        </p:txBody>
      </p:sp>
      <p:sp>
        <p:nvSpPr>
          <p:cNvPr id="3766275" name="Rectangle 3">
            <a:extLst>
              <a:ext uri="{FF2B5EF4-FFF2-40B4-BE49-F238E27FC236}">
                <a16:creationId xmlns:a16="http://schemas.microsoft.com/office/drawing/2014/main" id="{EA725928-0E92-4516-AFC6-6E2C1FEA48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700213"/>
            <a:ext cx="7297738" cy="387985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Larger diameter elements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Closer element spacing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Loading coils in series with the elements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Tapered-diameter elements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CB81D28-AE00-439B-8E32-FE985AE6F3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1300"/>
            <a:ext cx="9144000" cy="868363"/>
          </a:xfrm>
        </p:spPr>
        <p:txBody>
          <a:bodyPr anchor="t"/>
          <a:lstStyle/>
          <a:p>
            <a:pPr eaLnBrk="1" hangingPunct="1">
              <a:lnSpc>
                <a:spcPts val="2200"/>
              </a:lnSpc>
            </a:pPr>
            <a:r>
              <a:rPr lang="en-US" altLang="en-US"/>
              <a:t>G9C12 	</a:t>
            </a:r>
            <a:r>
              <a:rPr lang="en-US" altLang="en-US" sz="2400"/>
              <a:t>Which of the following is an advantage of using a 		gamma match for impedance matching of a Yagi 		antenna to 50-ohm coax feed line?</a:t>
            </a:r>
            <a:endParaRPr lang="en-US" altLang="en-US" sz="2800"/>
          </a:p>
        </p:txBody>
      </p:sp>
      <p:sp>
        <p:nvSpPr>
          <p:cNvPr id="3778563" name="Rectangle 3">
            <a:extLst>
              <a:ext uri="{FF2B5EF4-FFF2-40B4-BE49-F238E27FC236}">
                <a16:creationId xmlns:a16="http://schemas.microsoft.com/office/drawing/2014/main" id="{D50E953E-2248-4B20-AAFA-F5434AD511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62113"/>
            <a:ext cx="8064500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does not require that the elements be insulated from the boom.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does not require any inductors or capacitors.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useful for matching multiband antennas.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All of these choices are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9479822-98A0-42E9-AAD3-6543AA4A3F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254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G9C16 	</a:t>
            </a:r>
            <a:r>
              <a:rPr lang="en-US" altLang="en-US" sz="2800"/>
              <a:t>What is a beta or hairpin match?</a:t>
            </a:r>
            <a:endParaRPr lang="en-US" altLang="en-US" sz="3200"/>
          </a:p>
        </p:txBody>
      </p:sp>
      <p:sp>
        <p:nvSpPr>
          <p:cNvPr id="3782659" name="Rectangle 3">
            <a:extLst>
              <a:ext uri="{FF2B5EF4-FFF2-40B4-BE49-F238E27FC236}">
                <a16:creationId xmlns:a16="http://schemas.microsoft.com/office/drawing/2014/main" id="{647233C4-6579-4CB6-AE55-5E62CD2E4A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9563" y="1700213"/>
            <a:ext cx="8642350" cy="357028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a shorted transmission line stub placed at the feed point of a Yagi antenna to provide impedance matching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a ¼ wavelength section of 75 ohm coax in series with the feed point of a Yagi to provide impedance matching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a series capacitor selected to cancel the inductive reactance of a folded dipole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a section of 300 ohm twinlead used to match a folded dipole antenna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494618B-F588-40BF-BE34-17F4220EB6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2032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G9D05 	</a:t>
            </a:r>
            <a:r>
              <a:rPr lang="en-US" altLang="en-US" sz="2400"/>
              <a:t>What is the advantage of vertical stacking of 			horizontally polarized Yagi antennas?</a:t>
            </a:r>
          </a:p>
        </p:txBody>
      </p:sp>
      <p:sp>
        <p:nvSpPr>
          <p:cNvPr id="3793923" name="Rectangle 3">
            <a:extLst>
              <a:ext uri="{FF2B5EF4-FFF2-40B4-BE49-F238E27FC236}">
                <a16:creationId xmlns:a16="http://schemas.microsoft.com/office/drawing/2014/main" id="{EEA510D9-C0C2-4A61-937F-C496C01604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662113"/>
            <a:ext cx="8283575" cy="4962525"/>
          </a:xfrm>
        </p:spPr>
        <p:txBody>
          <a:bodyPr/>
          <a:lstStyle/>
          <a:p>
            <a:pPr marL="457200" indent="-457200" eaLnBrk="1" hangingPunct="1">
              <a:buFontTx/>
              <a:buAutoNum type="alphaUcPeriod"/>
            </a:pPr>
            <a:r>
              <a:rPr lang="en-US" altLang="en-US" sz="2400"/>
              <a:t>Allows quick selection of vertical or horizontal polarization</a:t>
            </a:r>
          </a:p>
          <a:p>
            <a:pPr marL="457200" indent="-457200" eaLnBrk="1" hangingPunct="1">
              <a:buFontTx/>
              <a:buAutoNum type="alphaUcPeriod"/>
            </a:pPr>
            <a:endParaRPr lang="en-US" altLang="en-US" sz="2400"/>
          </a:p>
          <a:p>
            <a:pPr marL="457200" indent="-457200" eaLnBrk="1" hangingPunct="1">
              <a:buFontTx/>
              <a:buAutoNum type="alphaUcPeriod"/>
            </a:pPr>
            <a:r>
              <a:rPr lang="en-US" altLang="en-US" sz="2400"/>
              <a:t>Allows simultaneous vertical and horizontal polarization</a:t>
            </a:r>
          </a:p>
          <a:p>
            <a:pPr marL="457200" indent="-457200" eaLnBrk="1" hangingPunct="1">
              <a:buFontTx/>
              <a:buAutoNum type="alphaUcPeriod"/>
            </a:pPr>
            <a:endParaRPr lang="en-US" altLang="en-US" sz="2400"/>
          </a:p>
          <a:p>
            <a:pPr marL="457200" indent="-457200" eaLnBrk="1" hangingPunct="1">
              <a:buFontTx/>
              <a:buAutoNum type="alphaUcPeriod"/>
            </a:pPr>
            <a:r>
              <a:rPr lang="en-US" altLang="en-US" sz="2400"/>
              <a:t>Narrows the main lobe in azimuth</a:t>
            </a:r>
          </a:p>
          <a:p>
            <a:pPr marL="457200" indent="-457200" eaLnBrk="1" hangingPunct="1">
              <a:buFontTx/>
              <a:buAutoNum type="alphaUcPeriod"/>
            </a:pPr>
            <a:endParaRPr lang="en-US" altLang="en-US" sz="2400"/>
          </a:p>
          <a:p>
            <a:pPr marL="457200" indent="-457200" eaLnBrk="1" hangingPunct="1">
              <a:buFontTx/>
              <a:buAutoNum type="alphaUcPeriod"/>
            </a:pPr>
            <a:r>
              <a:rPr lang="en-US" altLang="en-US" sz="2400"/>
              <a:t>Narrows the main lobe in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C7119AB-6D4D-4795-A0F5-F66647141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D8D83E7-AF02-4AC0-B61A-97B1B7BF4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720138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A horizontal dipole between 1/10 and ¼  wavelength above the ground is an effective Near Vertical Incidence Skywave (NVIS) antenna</a:t>
            </a:r>
            <a:r>
              <a:rPr lang="en-US" altLang="en-US"/>
              <a:t>. </a:t>
            </a:r>
            <a:r>
              <a:rPr lang="en-US" altLang="en-US" sz="1000"/>
              <a:t>(G9D01)</a:t>
            </a:r>
            <a:endParaRPr lang="en-US" altLang="en-US" sz="800" b="1"/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10244" name="Picture 2" descr="See the source image">
            <a:extLst>
              <a:ext uri="{FF2B5EF4-FFF2-40B4-BE49-F238E27FC236}">
                <a16:creationId xmlns:a16="http://schemas.microsoft.com/office/drawing/2014/main" id="{9E3A6A17-F82D-4CC9-BAD3-E9B6A66E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513138"/>
            <a:ext cx="3571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61F2889C-D342-44B9-B7A2-86FDFB859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6300" y="3830638"/>
          <a:ext cx="3840163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Bitmap Image" r:id="rId4" imgW="5409524" imgH="2734057" progId="Paint.Picture">
                  <p:embed/>
                </p:oleObj>
              </mc:Choice>
              <mc:Fallback>
                <p:oleObj name="Bitmap Image" r:id="rId4" imgW="5409524" imgH="273405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3830638"/>
                        <a:ext cx="3840163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04E844E-8B9C-4B99-80D2-B3F00CC3EC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G9C09 	</a:t>
            </a:r>
            <a:r>
              <a:rPr lang="en-US" altLang="en-US" sz="2000"/>
              <a:t>How does the gain of two three-element, horizontally 			polarized Yagi antennas spaced vertically 1/2 				wavelength apart typically compare to the gain of a 			single three-element Yagi?</a:t>
            </a:r>
          </a:p>
        </p:txBody>
      </p:sp>
      <p:sp>
        <p:nvSpPr>
          <p:cNvPr id="3775491" name="Rectangle 3">
            <a:extLst>
              <a:ext uri="{FF2B5EF4-FFF2-40B4-BE49-F238E27FC236}">
                <a16:creationId xmlns:a16="http://schemas.microsoft.com/office/drawing/2014/main" id="{5B972A91-18FF-47CB-A854-3577621AC8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700213"/>
            <a:ext cx="8258175" cy="399415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Approximately 1.5 dB higher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Approximately 3 dB higher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Approximately 6 dB higher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Approximately 9 dB higher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7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7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5491" grpId="0" build="p"/>
      <p:bldP spid="3775491" grpId="1" build="p"/>
      <p:bldP spid="3775491" grpId="2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CC9E108-7F6C-4D2A-B613-5285DD3DD9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2032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G9D04 	</a:t>
            </a:r>
            <a:r>
              <a:rPr lang="en-US" altLang="en-US" sz="2400"/>
              <a:t>What is the primary purpose of antenna traps?</a:t>
            </a:r>
          </a:p>
        </p:txBody>
      </p:sp>
      <p:sp>
        <p:nvSpPr>
          <p:cNvPr id="3775491" name="Rectangle 3">
            <a:extLst>
              <a:ext uri="{FF2B5EF4-FFF2-40B4-BE49-F238E27FC236}">
                <a16:creationId xmlns:a16="http://schemas.microsoft.com/office/drawing/2014/main" id="{0BD328E7-8B46-49B3-9CBB-9B3DD3FCED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700213"/>
            <a:ext cx="8258175" cy="399415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permit multiband operation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notch spurious frequencies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provide balanced feed-point impedance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prevent out-of-band operation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7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7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5491" grpId="0" build="p"/>
      <p:bldP spid="3775491" grpId="1" build="p"/>
      <p:bldP spid="3775491" grpId="2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C8D7CE9-AE89-4F12-98E3-026730D749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G2D11 	</a:t>
            </a:r>
            <a:r>
              <a:rPr lang="en-US" altLang="en-US" sz="2800"/>
              <a:t>Which HF antenna would be the best to 		use for minimizing interference?</a:t>
            </a:r>
            <a:endParaRPr lang="en-US" altLang="en-US" sz="3200"/>
          </a:p>
        </p:txBody>
      </p:sp>
      <p:sp>
        <p:nvSpPr>
          <p:cNvPr id="3243011" name="Rectangle 3">
            <a:extLst>
              <a:ext uri="{FF2B5EF4-FFF2-40B4-BE49-F238E27FC236}">
                <a16:creationId xmlns:a16="http://schemas.microsoft.com/office/drawing/2014/main" id="{DEAAEBA9-7150-4CCF-832F-9B79618359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7219950" cy="4570412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quarter wave vertical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isotropic antenna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unidirectional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omnidirectional antenna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2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2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2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2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5C1C286-4CD6-42D1-8DBA-C756DB985D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25413"/>
            <a:ext cx="8642350" cy="868362"/>
          </a:xfrm>
        </p:spPr>
        <p:txBody>
          <a:bodyPr anchor="t"/>
          <a:lstStyle/>
          <a:p>
            <a:pPr eaLnBrk="1" hangingPunct="1"/>
            <a:r>
              <a:rPr lang="en-US" altLang="en-US"/>
              <a:t>G9B01 	</a:t>
            </a:r>
            <a:r>
              <a:rPr lang="en-US" altLang="en-US" sz="3200"/>
              <a:t>What is one disadvantage of a 			directly fed random-wire antenna? </a:t>
            </a:r>
          </a:p>
        </p:txBody>
      </p:sp>
      <p:sp>
        <p:nvSpPr>
          <p:cNvPr id="3753987" name="Rectangle 3">
            <a:extLst>
              <a:ext uri="{FF2B5EF4-FFF2-40B4-BE49-F238E27FC236}">
                <a16:creationId xmlns:a16="http://schemas.microsoft.com/office/drawing/2014/main" id="{8FB47D36-5C66-47C9-A3E5-0FFCDDC905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must be longer than 1 wavelength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You may experience RF burns when touching metal objects in your station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produces only vertically polarized radiation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not effective on the higher HF bands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D337649-25EF-4C71-A692-94CAB718C6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G4A06	</a:t>
            </a:r>
            <a:r>
              <a:rPr lang="en-US" altLang="en-US" sz="2400"/>
              <a:t>What type of device is often used to 				enable matching the transmitter output 			to an impedance other than 50 ohms?</a:t>
            </a:r>
            <a:endParaRPr lang="en-US" altLang="en-US" sz="2800"/>
          </a:p>
        </p:txBody>
      </p:sp>
      <p:sp>
        <p:nvSpPr>
          <p:cNvPr id="3799043" name="Rectangle 3">
            <a:extLst>
              <a:ext uri="{FF2B5EF4-FFF2-40B4-BE49-F238E27FC236}">
                <a16:creationId xmlns:a16="http://schemas.microsoft.com/office/drawing/2014/main" id="{6DA869E6-F931-45F5-B73C-EFDF20B629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62113"/>
            <a:ext cx="7219950" cy="44164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Balanced modulator.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SWR Bridge.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Antenna coupler or antenna tuner.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Q Multiplier.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0E94A87-2756-4441-B7D9-C7B184FC63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357188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G9C15 	</a:t>
            </a:r>
            <a:r>
              <a:rPr lang="en-US" altLang="en-US" sz="2800"/>
              <a:t>What is meant by the terms dBi and dBd 		when referring to antenna gain? </a:t>
            </a:r>
            <a:endParaRPr lang="en-US" altLang="en-US" sz="3200"/>
          </a:p>
        </p:txBody>
      </p:sp>
      <p:sp>
        <p:nvSpPr>
          <p:cNvPr id="3780611" name="Rectangle 3">
            <a:extLst>
              <a:ext uri="{FF2B5EF4-FFF2-40B4-BE49-F238E27FC236}">
                <a16:creationId xmlns:a16="http://schemas.microsoft.com/office/drawing/2014/main" id="{1EDE3034-6BC9-492C-8E81-9203D183F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700213"/>
            <a:ext cx="7105650" cy="40338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refers to an isotropic antenna, dBd refers to a dipole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refers to an ionospheric reflecting antenna, dBd refers to a dissipative antenna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refers to an inverted-vee antenna, dBd refers to a downward reflecting antenna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refers to an isometric antenna, dBd refers to a discone antenna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69AC3F9-B63F-400B-A36A-ADBFBF0E82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873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400"/>
              </a:lnSpc>
            </a:pPr>
            <a:r>
              <a:rPr lang="en-US" altLang="en-US"/>
              <a:t>G9C04 	</a:t>
            </a:r>
            <a:r>
              <a:rPr lang="en-US" altLang="en-US" sz="2800"/>
              <a:t>How does antenna gain stated in dBi 			compare to gain stated in dBd for the 			same antenna? </a:t>
            </a:r>
            <a:endParaRPr lang="en-US" altLang="en-US" sz="3200"/>
          </a:p>
        </p:txBody>
      </p:sp>
      <p:sp>
        <p:nvSpPr>
          <p:cNvPr id="3769347" name="Rectangle 3">
            <a:extLst>
              <a:ext uri="{FF2B5EF4-FFF2-40B4-BE49-F238E27FC236}">
                <a16:creationId xmlns:a16="http://schemas.microsoft.com/office/drawing/2014/main" id="{BF831E7E-C587-4303-83F3-38595DFFA9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662113"/>
            <a:ext cx="8026400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gain figures are 2.15 dB lower than dBd gain figures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gain figures are 2.15 dB higher than dBd gain figures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gain figures are the same as the square root of dBd gain figures multiplied by 2.15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dBi gain figures are the reciprocal of dBd gain figures + 2.15 dB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F7D9DC1-2984-4BE2-823B-0D6D804249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54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400"/>
              </a:lnSpc>
            </a:pPr>
            <a:r>
              <a:rPr lang="en-US" altLang="en-US"/>
              <a:t>G9D10 	</a:t>
            </a:r>
            <a:r>
              <a:rPr lang="en-US" altLang="en-US" sz="2000"/>
              <a:t>In which direction or directions does an electrically 			small loop (less than 1/3 wavelength in circumference) 		have nulls in its radiation pattern?</a:t>
            </a:r>
          </a:p>
        </p:txBody>
      </p:sp>
      <p:sp>
        <p:nvSpPr>
          <p:cNvPr id="3800067" name="Rectangle 3">
            <a:extLst>
              <a:ext uri="{FF2B5EF4-FFF2-40B4-BE49-F238E27FC236}">
                <a16:creationId xmlns:a16="http://schemas.microsoft.com/office/drawing/2014/main" id="{E77E4BB4-043B-44D5-BD73-715E6676A3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In the plane of the loop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Broadside to the loop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Broadside and in the plane of the loop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Electrically small loops are omnidirectional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8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8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8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8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8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B30412B-4A31-4BD3-91D9-F017C0441F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54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400"/>
              </a:lnSpc>
            </a:pPr>
            <a:r>
              <a:rPr lang="en-US" altLang="en-US"/>
              <a:t>G9D13 	</a:t>
            </a:r>
            <a:r>
              <a:rPr lang="en-US" altLang="en-US" sz="2400"/>
              <a:t>What is the combined vertical and horizontal 			polarization pattern of a multi-wavelength, 			horizontal loop antenna?</a:t>
            </a:r>
          </a:p>
        </p:txBody>
      </p:sp>
      <p:sp>
        <p:nvSpPr>
          <p:cNvPr id="3800067" name="Rectangle 3">
            <a:extLst>
              <a:ext uri="{FF2B5EF4-FFF2-40B4-BE49-F238E27FC236}">
                <a16:creationId xmlns:a16="http://schemas.microsoft.com/office/drawing/2014/main" id="{1911C5E6-68AB-4992-BE19-15D76C11A4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figure-eight, similar to a dipole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Four major loops with deep nulls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Virtually omnidirectional with a lower peak vertical radiation angle than a dipole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Radiation maximum is straight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8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8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8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8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8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D115BC7-0DA4-46D1-BF40-B96902E948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279400"/>
            <a:ext cx="8642350" cy="7794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G9C13 	</a:t>
            </a:r>
            <a:r>
              <a:rPr lang="en-US" altLang="en-US" sz="2800"/>
              <a:t>Approximately how long is each side of 		a quad antenna driven element? </a:t>
            </a:r>
            <a:endParaRPr lang="en-US" altLang="en-US" sz="3200"/>
          </a:p>
        </p:txBody>
      </p:sp>
      <p:sp>
        <p:nvSpPr>
          <p:cNvPr id="3787779" name="Rectangle 3">
            <a:extLst>
              <a:ext uri="{FF2B5EF4-FFF2-40B4-BE49-F238E27FC236}">
                <a16:creationId xmlns:a16="http://schemas.microsoft.com/office/drawing/2014/main" id="{3D50183A-E01C-4890-B73D-5D70901FE8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700213"/>
            <a:ext cx="7585075" cy="36036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¼ wavelength.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½ wavelength.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¾ wavelength.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 wavelength.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DE55144-495A-422B-90B4-1BA497A6D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DAC5794-165D-427B-9F4A-65A3C402C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As the antenna is lowered from 1/4 wave above ground, the feed-point impedance of a 1/2 wave dipole antenna </a:t>
            </a:r>
            <a:r>
              <a:rPr lang="en-US" altLang="en-US" b="1"/>
              <a:t>steadily decreases</a:t>
            </a:r>
            <a:r>
              <a:rPr lang="en-US" altLang="en-US"/>
              <a:t>. </a:t>
            </a:r>
            <a:r>
              <a:rPr lang="en-US" altLang="en-US" sz="1000"/>
              <a:t>(G9B07)</a:t>
            </a:r>
            <a:r>
              <a:rPr lang="en-US" altLang="en-US"/>
              <a:t> </a:t>
            </a:r>
          </a:p>
          <a:p>
            <a:pPr lvl="1"/>
            <a:r>
              <a:rPr lang="en-US" altLang="en-US" sz="1600">
                <a:solidFill>
                  <a:schemeClr val="accent1"/>
                </a:solidFill>
              </a:rPr>
              <a:t>Antenna height affects the feed point impedance.</a:t>
            </a: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feed-point impedance of a 1/2 wave dipole </a:t>
            </a:r>
            <a:r>
              <a:rPr lang="en-US" altLang="en-US" b="1"/>
              <a:t>steadily increases</a:t>
            </a:r>
            <a:r>
              <a:rPr lang="en-US" altLang="en-US"/>
              <a:t> as the feed-point location is moved from the center toward the ends. </a:t>
            </a:r>
            <a:r>
              <a:rPr lang="en-US" altLang="en-US" sz="1000"/>
              <a:t>(G9B08)</a:t>
            </a: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36873" name="Picture 9">
            <a:extLst>
              <a:ext uri="{FF2B5EF4-FFF2-40B4-BE49-F238E27FC236}">
                <a16:creationId xmlns:a16="http://schemas.microsoft.com/office/drawing/2014/main" id="{26817FD9-8FEC-48A2-BDF7-77DD9560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314575"/>
            <a:ext cx="2505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6874" name="Line 10">
            <a:extLst>
              <a:ext uri="{FF2B5EF4-FFF2-40B4-BE49-F238E27FC236}">
                <a16:creationId xmlns:a16="http://schemas.microsoft.com/office/drawing/2014/main" id="{1EF0EC30-1AEC-42E1-A60C-FAE3590F0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38" y="2430463"/>
            <a:ext cx="142081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456D153C-132F-4A4D-9C1A-038E0F5CC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88" y="2430463"/>
            <a:ext cx="0" cy="192087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BE1CBC83-9C10-45E6-B228-31B9F0D03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88" y="2622550"/>
            <a:ext cx="4608512" cy="192088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6877" name="Picture 13">
            <a:extLst>
              <a:ext uri="{FF2B5EF4-FFF2-40B4-BE49-F238E27FC236}">
                <a16:creationId xmlns:a16="http://schemas.microsoft.com/office/drawing/2014/main" id="{C2F62D3A-4774-4B74-A849-13AD909F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35513"/>
            <a:ext cx="31877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ED9AA68-8D7B-4990-9E40-424599AA67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2032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G9C14 	</a:t>
            </a:r>
            <a:r>
              <a:rPr lang="en-US" altLang="en-US" sz="2400"/>
              <a:t>How does the forward gain of a two-element 			quad antenna compare to the forward 				gain of a three-element Yagi antenna?</a:t>
            </a:r>
          </a:p>
        </p:txBody>
      </p:sp>
      <p:sp>
        <p:nvSpPr>
          <p:cNvPr id="3781635" name="Rectangle 3">
            <a:extLst>
              <a:ext uri="{FF2B5EF4-FFF2-40B4-BE49-F238E27FC236}">
                <a16:creationId xmlns:a16="http://schemas.microsoft.com/office/drawing/2014/main" id="{71D2A994-09F7-4CA3-B355-C9C3F166C1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739900"/>
            <a:ext cx="8142288" cy="395605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About the same.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About 2/3 as much.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About 1.5 times as much.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About twice as much.</a:t>
            </a:r>
          </a:p>
          <a:p>
            <a:pPr marL="381000" indent="-381000" eaLnBrk="1" hangingPunct="1"/>
            <a:endParaRPr lang="en-US" altLang="en-US" sz="2400"/>
          </a:p>
          <a:p>
            <a:pPr marL="381000" indent="-381000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6CAE0F1-F591-4878-ADB8-46BBEC3A98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400"/>
            <a:ext cx="9144000" cy="779463"/>
          </a:xfrm>
        </p:spPr>
        <p:txBody>
          <a:bodyPr anchor="t"/>
          <a:lstStyle/>
          <a:p>
            <a:pPr eaLnBrk="1" hangingPunct="1">
              <a:lnSpc>
                <a:spcPts val="2200"/>
              </a:lnSpc>
            </a:pPr>
            <a:r>
              <a:rPr lang="en-US" altLang="en-US"/>
              <a:t>G9C06 	</a:t>
            </a:r>
            <a:r>
              <a:rPr lang="en-US" altLang="en-US" sz="2000"/>
              <a:t>What configuration of the loops of a two-element quad 			antenna must be used for the antenna to operate as a beam 		antenna, assuming one of the elements is used as a reflector?</a:t>
            </a:r>
            <a:r>
              <a:rPr lang="en-US" altLang="en-US"/>
              <a:t> </a:t>
            </a:r>
          </a:p>
        </p:txBody>
      </p:sp>
      <p:sp>
        <p:nvSpPr>
          <p:cNvPr id="3787779" name="Rectangle 3">
            <a:extLst>
              <a:ext uri="{FF2B5EF4-FFF2-40B4-BE49-F238E27FC236}">
                <a16:creationId xmlns:a16="http://schemas.microsoft.com/office/drawing/2014/main" id="{17E178AE-FA3D-49C7-B19F-707E0BC90E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700213"/>
            <a:ext cx="7585075" cy="4494212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The driven element must be fed with a balun transformer.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The driven element must be open-circuited on the side opposite the feed point.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The reflector element must be approximately 5% shorter than the driven element.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The reflector element must be approximately 5% longer than the driven element.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9059013-0A52-47E2-A278-5F4F7A8179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lnSpc>
                <a:spcPts val="3400"/>
              </a:lnSpc>
            </a:pPr>
            <a:r>
              <a:rPr lang="en-US" altLang="en-US"/>
              <a:t>G9D07 	</a:t>
            </a:r>
            <a:r>
              <a:rPr lang="en-US" altLang="en-US" sz="3200"/>
              <a:t>Which of the following describes a 		log periodic antenna?</a:t>
            </a:r>
          </a:p>
        </p:txBody>
      </p:sp>
      <p:sp>
        <p:nvSpPr>
          <p:cNvPr id="3794947" name="Rectangle 3">
            <a:extLst>
              <a:ext uri="{FF2B5EF4-FFF2-40B4-BE49-F238E27FC236}">
                <a16:creationId xmlns:a16="http://schemas.microsoft.com/office/drawing/2014/main" id="{0C58B1E3-94B1-4E41-AC9A-A535125416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700213"/>
            <a:ext cx="8912225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Length and spacing of element increases logarithmically from one end of the boom to the other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Impedance varies periodically as a function of frequency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Gain varies logarithmically as a function of frequency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SWR varies periodically as a function of boom length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78CC5526-8878-4ADF-B1C1-0C054B4D27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75" y="125413"/>
            <a:ext cx="9144000" cy="868362"/>
          </a:xfrm>
        </p:spPr>
        <p:txBody>
          <a:bodyPr anchor="t"/>
          <a:lstStyle/>
          <a:p>
            <a:pPr eaLnBrk="1" hangingPunct="1">
              <a:lnSpc>
                <a:spcPts val="3400"/>
              </a:lnSpc>
            </a:pPr>
            <a:r>
              <a:rPr lang="en-US" altLang="en-US"/>
              <a:t>G9D06 	</a:t>
            </a:r>
            <a:r>
              <a:rPr lang="en-US" altLang="en-US" sz="3200"/>
              <a:t>Which of the following is an 				advantage of a log periodic antenna?</a:t>
            </a:r>
            <a:endParaRPr lang="en-US" altLang="en-US"/>
          </a:p>
        </p:txBody>
      </p:sp>
      <p:sp>
        <p:nvSpPr>
          <p:cNvPr id="3795971" name="Rectangle 3">
            <a:extLst>
              <a:ext uri="{FF2B5EF4-FFF2-40B4-BE49-F238E27FC236}">
                <a16:creationId xmlns:a16="http://schemas.microsoft.com/office/drawing/2014/main" id="{0BAD21EF-44C3-497E-A068-951897B9AD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3738" y="1700213"/>
            <a:ext cx="7451725" cy="33797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Wide bandwidth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Higher gain per element than a Yagi antenna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Harmonic suppression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Polarization diversity</a:t>
            </a:r>
            <a:br>
              <a:rPr lang="en-US" altLang="en-US" sz="2400"/>
            </a:b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3CBE67B-7E04-4D07-BA6A-B55B588E7A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G9D09 	</a:t>
            </a:r>
            <a:r>
              <a:rPr lang="en-US" altLang="en-US" sz="2800"/>
              <a:t>What is the primary use of a Beverage 			antenna?</a:t>
            </a:r>
            <a:endParaRPr lang="en-US" altLang="en-US" sz="3200"/>
          </a:p>
        </p:txBody>
      </p:sp>
      <p:sp>
        <p:nvSpPr>
          <p:cNvPr id="3798019" name="Rectangle 3">
            <a:extLst>
              <a:ext uri="{FF2B5EF4-FFF2-40B4-BE49-F238E27FC236}">
                <a16:creationId xmlns:a16="http://schemas.microsoft.com/office/drawing/2014/main" id="{5B3B8F4C-4EA4-4B7A-9CAA-372539046A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Directional receiving for low HF bands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Directional transmitting for low HF bands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Portable direction finding at higher HF frequencies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Portable direction finding at lower HF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A5CFC9F-2FB8-4906-A4BE-A901B78C0C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G4E05 	</a:t>
            </a:r>
            <a:r>
              <a:rPr lang="en-US" altLang="en-US" sz="2400"/>
              <a:t>Which of the following most limits an HF 			mobile installation?</a:t>
            </a:r>
            <a:r>
              <a:rPr lang="en-US" altLang="en-US"/>
              <a:t> </a:t>
            </a:r>
          </a:p>
        </p:txBody>
      </p:sp>
      <p:sp>
        <p:nvSpPr>
          <p:cNvPr id="3429379" name="Rectangle 3">
            <a:extLst>
              <a:ext uri="{FF2B5EF4-FFF2-40B4-BE49-F238E27FC236}">
                <a16:creationId xmlns:a16="http://schemas.microsoft.com/office/drawing/2014/main" id="{E52CD6F8-F208-45AB-89B7-3EEB6E6348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6325" y="1662113"/>
            <a:ext cx="7597775" cy="46180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“Picket Fencing” signal variation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wire gauge of the DC power line to the transceiver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antenna system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FCC rules limiting mobile output power on the 75 meter band 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50EB9C8-053F-4524-9214-74CD279949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254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G4E06 	</a:t>
            </a:r>
            <a:r>
              <a:rPr lang="en-US" altLang="en-US" sz="2800"/>
              <a:t>What is one disadvantage of using a 			shortened mobile antenna as opposed 			to a full size antenna? </a:t>
            </a:r>
            <a:endParaRPr lang="en-US" altLang="en-US" sz="3200"/>
          </a:p>
        </p:txBody>
      </p:sp>
      <p:sp>
        <p:nvSpPr>
          <p:cNvPr id="3429379" name="Rectangle 3">
            <a:extLst>
              <a:ext uri="{FF2B5EF4-FFF2-40B4-BE49-F238E27FC236}">
                <a16:creationId xmlns:a16="http://schemas.microsoft.com/office/drawing/2014/main" id="{7ED35CD4-6A51-420B-897B-E1F600BA52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662113"/>
            <a:ext cx="8096250" cy="46180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Short antennas are more likely to cause distortion of transmitted signals.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Short antennas can only receive vertically polarized signals.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Operating bandwidth may be very limited.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Harmonic radiation may increase.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70E3A36-0549-4844-AFF5-D08D5ECCD0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889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G9D08 	</a:t>
            </a:r>
            <a:r>
              <a:rPr lang="en-US" altLang="en-US" sz="2800"/>
              <a:t>How does a “screwdriver” mobile 			antenna adjust its feed-point 				impedance?</a:t>
            </a:r>
            <a:endParaRPr lang="en-US" altLang="en-US" sz="3200"/>
          </a:p>
        </p:txBody>
      </p:sp>
      <p:sp>
        <p:nvSpPr>
          <p:cNvPr id="3796995" name="Rectangle 3">
            <a:extLst>
              <a:ext uri="{FF2B5EF4-FFF2-40B4-BE49-F238E27FC236}">
                <a16:creationId xmlns:a16="http://schemas.microsoft.com/office/drawing/2014/main" id="{C81092C7-5B37-4D85-9DDF-49A313F714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By varying its body capacitance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By varying the base loading inductance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By extending and retracting the whip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By deploying a capacitance 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7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8FE09EE-8939-40D9-A2D4-DD86A7BF09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2888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G4E01 	</a:t>
            </a:r>
            <a:r>
              <a:rPr lang="en-US" altLang="en-US" sz="3200"/>
              <a:t>What is the purpose of a 				capacitance hat on a mobile 				antenna? </a:t>
            </a:r>
            <a:endParaRPr lang="en-US" altLang="en-US"/>
          </a:p>
        </p:txBody>
      </p:sp>
      <p:sp>
        <p:nvSpPr>
          <p:cNvPr id="3429379" name="Rectangle 3">
            <a:extLst>
              <a:ext uri="{FF2B5EF4-FFF2-40B4-BE49-F238E27FC236}">
                <a16:creationId xmlns:a16="http://schemas.microsoft.com/office/drawing/2014/main" id="{35A8C960-4D91-42E2-8047-404B08F359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676400"/>
            <a:ext cx="8202612" cy="4618038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increase the power handling capacity of a mobile whip antenna.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allows automatic band-changing for a mobile antenna.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electrically lengthen a physically short antenna.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allow remote tuning of a mobile antenna.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A3A8D0A-DC9F-4482-A7FE-EFB533AB93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G4E02 	</a:t>
            </a:r>
            <a:r>
              <a:rPr lang="en-US" altLang="en-US" sz="2800"/>
              <a:t>What is the purpose of a “corona ball” 			on a HF mobile antenna? </a:t>
            </a:r>
            <a:endParaRPr lang="en-US" altLang="en-US" sz="3200"/>
          </a:p>
        </p:txBody>
      </p:sp>
      <p:sp>
        <p:nvSpPr>
          <p:cNvPr id="3429379" name="Rectangle 3">
            <a:extLst>
              <a:ext uri="{FF2B5EF4-FFF2-40B4-BE49-F238E27FC236}">
                <a16:creationId xmlns:a16="http://schemas.microsoft.com/office/drawing/2014/main" id="{B4611F85-9827-4E61-B48A-EEE84A9DD6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662113"/>
            <a:ext cx="8566150" cy="46180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narrow the operating bandwidth of the antenna.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increase the “Q” of the antenna.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reduce the chance of damage if the antenna should strike an object.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reduce high voltage discharge from the tip of the antenna.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C043041-FE4A-4B2F-B098-823583E70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24E0868-CA35-401E-A590-09B757248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An </a:t>
            </a:r>
            <a:r>
              <a:rPr lang="en-US" altLang="en-US" b="1" dirty="0"/>
              <a:t>inverted V </a:t>
            </a:r>
            <a:r>
              <a:rPr lang="en-US" altLang="en-US" dirty="0"/>
              <a:t>is the common name of a dipole with one center support </a:t>
            </a:r>
            <a:r>
              <a:rPr lang="en-US" altLang="en-US" sz="1000" dirty="0"/>
              <a:t>(G9D12)</a:t>
            </a:r>
            <a:r>
              <a:rPr lang="en-US" altLang="en-US" dirty="0"/>
              <a:t> 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An </a:t>
            </a:r>
            <a:r>
              <a:rPr lang="en-US" altLang="en-US" b="1" dirty="0"/>
              <a:t>end-fed half-wave</a:t>
            </a:r>
            <a:r>
              <a:rPr lang="en-US" altLang="en-US" dirty="0"/>
              <a:t> antenna has a </a:t>
            </a:r>
            <a:r>
              <a:rPr lang="en-US" altLang="en-US" b="1" dirty="0"/>
              <a:t>very high input impedance</a:t>
            </a:r>
            <a:r>
              <a:rPr lang="en-US" altLang="en-US" dirty="0"/>
              <a:t> </a:t>
            </a:r>
            <a:r>
              <a:rPr lang="en-US" altLang="en-US" sz="1000" dirty="0"/>
              <a:t>(G9D02)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  <p:pic>
        <p:nvPicPr>
          <p:cNvPr id="12292" name="Picture 2" descr="See the source image">
            <a:extLst>
              <a:ext uri="{FF2B5EF4-FFF2-40B4-BE49-F238E27FC236}">
                <a16:creationId xmlns:a16="http://schemas.microsoft.com/office/drawing/2014/main" id="{BFF5B2B9-F2B4-414A-B669-4CD86ECF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736975"/>
            <a:ext cx="3632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See the source image">
            <a:extLst>
              <a:ext uri="{FF2B5EF4-FFF2-40B4-BE49-F238E27FC236}">
                <a16:creationId xmlns:a16="http://schemas.microsoft.com/office/drawing/2014/main" id="{90822136-D9EA-41C6-97F2-2D4B8BB5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3467100"/>
            <a:ext cx="37909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B45B8FC-7F41-4EAF-B10C-D8B36185A4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G4B11 	</a:t>
            </a:r>
            <a:r>
              <a:rPr lang="en-US" altLang="en-US" sz="2400"/>
              <a:t>Which of the following must be connected to 			an antenna analyzer when it is being used for 			SWR measurements?</a:t>
            </a:r>
            <a:r>
              <a:rPr lang="en-US" altLang="en-US"/>
              <a:t> </a:t>
            </a:r>
          </a:p>
        </p:txBody>
      </p:sp>
      <p:sp>
        <p:nvSpPr>
          <p:cNvPr id="3429379" name="Rectangle 3">
            <a:extLst>
              <a:ext uri="{FF2B5EF4-FFF2-40B4-BE49-F238E27FC236}">
                <a16:creationId xmlns:a16="http://schemas.microsoft.com/office/drawing/2014/main" id="{2BC80E8D-35CD-4F4A-A9A7-E555252121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76400"/>
            <a:ext cx="7597775" cy="4618038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Receiver.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Transmitter.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Antenna and feed line.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All of these choices are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D31D708-7675-4154-8A80-B0D30F3113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3175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2600"/>
              </a:lnSpc>
            </a:pPr>
            <a:r>
              <a:rPr lang="en-US" altLang="en-US"/>
              <a:t>G4B13 	</a:t>
            </a:r>
            <a:r>
              <a:rPr lang="en-US" altLang="en-US" sz="2000"/>
              <a:t>What is a use for an antenna analyzer other 				than measuring the SWR of an antenna system?</a:t>
            </a:r>
            <a:r>
              <a:rPr lang="en-US" altLang="en-US" sz="3200"/>
              <a:t> </a:t>
            </a:r>
            <a:endParaRPr lang="en-US" altLang="en-US"/>
          </a:p>
        </p:txBody>
      </p:sp>
      <p:sp>
        <p:nvSpPr>
          <p:cNvPr id="3429379" name="Rectangle 3">
            <a:extLst>
              <a:ext uri="{FF2B5EF4-FFF2-40B4-BE49-F238E27FC236}">
                <a16:creationId xmlns:a16="http://schemas.microsoft.com/office/drawing/2014/main" id="{654B06BB-8DA2-4C89-8697-AA98E7A476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1650" y="1662113"/>
            <a:ext cx="8172450" cy="46180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Measuring the front to back ratio of an antenna.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Measuring the turns ratio of a power transformer.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Determining the impedance of an unknown or unmarked coaxial cable.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Determining the gain of a directional antenna.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33855E7-190B-4942-9388-24E6F52816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G4B12 	</a:t>
            </a:r>
            <a:r>
              <a:rPr lang="en-US" altLang="en-US" sz="2800"/>
              <a:t>What problem can occur when making 		measurements on an antenna system 			with an antenna analyzer? </a:t>
            </a:r>
            <a:endParaRPr lang="en-US" altLang="en-US" sz="3200"/>
          </a:p>
        </p:txBody>
      </p:sp>
      <p:sp>
        <p:nvSpPr>
          <p:cNvPr id="3429379" name="Rectangle 3">
            <a:extLst>
              <a:ext uri="{FF2B5EF4-FFF2-40B4-BE49-F238E27FC236}">
                <a16:creationId xmlns:a16="http://schemas.microsoft.com/office/drawing/2014/main" id="{91A280F8-C457-488F-9568-1A0363315D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8038" y="1624013"/>
            <a:ext cx="7597775" cy="4618037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SWR readings may be incorrect if the antenna is too close to the Earth.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Strong signals from nearby transmitters can affect the accuracy of measurements.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analyzer can be damaged if measurements outside the ham bands are attempted.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Connecting the analyzer to an antenna can cause it to absorb harmonics.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4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926CBD3-553D-4E6B-99A3-DECC17891C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G4B08 	</a:t>
            </a:r>
            <a:r>
              <a:rPr lang="en-US" altLang="en-US" sz="2400"/>
              <a:t>Which of the following instruments may be 			used to monitor relative RF output when 			making antenna and transmitter adjustments?</a:t>
            </a:r>
            <a:r>
              <a:rPr lang="en-US" altLang="en-US"/>
              <a:t> </a:t>
            </a:r>
          </a:p>
        </p:txBody>
      </p:sp>
      <p:sp>
        <p:nvSpPr>
          <p:cNvPr id="3468291" name="Rectangle 3">
            <a:extLst>
              <a:ext uri="{FF2B5EF4-FFF2-40B4-BE49-F238E27FC236}">
                <a16:creationId xmlns:a16="http://schemas.microsoft.com/office/drawing/2014/main" id="{F4F16D82-7C7C-42D3-8615-81CA788399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05000"/>
            <a:ext cx="4702175" cy="3703638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field-strength meter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antenna noise bridge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multimeter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Q meter 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384614F-FD51-428A-B317-B13FB659DA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188913"/>
            <a:ext cx="8988425" cy="868362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G4B09 	</a:t>
            </a:r>
            <a:r>
              <a:rPr lang="en-US" altLang="en-US" sz="2800"/>
              <a:t>Which of the following can be determined 		with a field strength meter? </a:t>
            </a:r>
          </a:p>
        </p:txBody>
      </p:sp>
      <p:sp>
        <p:nvSpPr>
          <p:cNvPr id="3466243" name="Rectangle 3">
            <a:extLst>
              <a:ext uri="{FF2B5EF4-FFF2-40B4-BE49-F238E27FC236}">
                <a16:creationId xmlns:a16="http://schemas.microsoft.com/office/drawing/2014/main" id="{40AFB5BF-7451-4A59-A2ED-69F4DF8F83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radiation resistance of an antenna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radiation pattern of an antenna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presence and amount of phase distortion of a transmitter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presence and amount of amplitude distortion of a transmitter 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4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0347610-A546-45C5-985C-A21100E5E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HF Antennas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14BBF4D-37F7-42BD-8388-705D8D451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low angle azimuthal radiation pattern of an ideal half-wavelength dipole antenna installed 1/2 wavelength high and parallel to the Earth </a:t>
            </a:r>
            <a:r>
              <a:rPr lang="en-US" altLang="en-US" b="1"/>
              <a:t>is a figure-eight at right angles to the antenna</a:t>
            </a:r>
            <a:r>
              <a:rPr lang="en-US" altLang="en-US"/>
              <a:t>. </a:t>
            </a:r>
            <a:r>
              <a:rPr lang="en-US" altLang="en-US" sz="1000"/>
              <a:t>(G9B04)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Maximum radiation from a “halo” antenna is omnidirectional in the plane of the antenna </a:t>
            </a:r>
            <a:r>
              <a:rPr lang="en-US" altLang="en-US" sz="1000"/>
              <a:t>(G9D03)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4FA05A66-EDC5-45B9-8AE4-5A525155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506663"/>
            <a:ext cx="1331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CFBDAACE-E3DE-4143-9652-970DE88A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5463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See the source image">
            <a:extLst>
              <a:ext uri="{FF2B5EF4-FFF2-40B4-BE49-F238E27FC236}">
                <a16:creationId xmlns:a16="http://schemas.microsoft.com/office/drawing/2014/main" id="{91A9E5F3-B19C-48E8-91A0-EFAEDB3F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338638"/>
            <a:ext cx="24082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>
            <a:extLst>
              <a:ext uri="{FF2B5EF4-FFF2-40B4-BE49-F238E27FC236}">
                <a16:creationId xmlns:a16="http://schemas.microsoft.com/office/drawing/2014/main" id="{CF843F74-30BB-43B9-84B2-F03E2E449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694238"/>
            <a:ext cx="31257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15962</TotalTime>
  <Words>4500</Words>
  <Application>Microsoft Office PowerPoint</Application>
  <PresentationFormat>On-screen Show (4:3)</PresentationFormat>
  <Paragraphs>774</Paragraphs>
  <Slides>84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Verdana</vt:lpstr>
      <vt:lpstr>Arial</vt:lpstr>
      <vt:lpstr>Rockwell</vt:lpstr>
      <vt:lpstr>Times New Roman</vt:lpstr>
      <vt:lpstr>Wingdings</vt:lpstr>
      <vt:lpstr>Tahoma</vt:lpstr>
      <vt:lpstr>StarSymbol</vt:lpstr>
      <vt:lpstr>Competition</vt:lpstr>
      <vt:lpstr>Bitmap Image</vt:lpstr>
      <vt:lpstr>General Licensing Class</vt:lpstr>
      <vt:lpstr>Amateur Radio General Class Element 3 Course Presentation</vt:lpstr>
      <vt:lpstr>Amateur Radio General Class Element 3 Course Presentation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HF Antennas</vt:lpstr>
      <vt:lpstr>Element 3 General  Class Question Pool  </vt:lpstr>
      <vt:lpstr>G9B10  What is the approximate length for a 1/2-wave   dipole antenna cut for 14.250 MHz?</vt:lpstr>
      <vt:lpstr>G9B11  What is the approximate length for a 1/2-wave   dipole antenna cut for 3.550 MHz?</vt:lpstr>
      <vt:lpstr>G9B09  Which of the following is an advantage of a    horizontally polarized as compared to     vertically polarized HF antenna?</vt:lpstr>
      <vt:lpstr>G3C10  What is Near Vertical Incidence Skywave    (NVIS) propagation?</vt:lpstr>
      <vt:lpstr>G9D01 Which of the following antenna types will be most    effective as a Near Vertical Incidence Skywave (NVIS)    antenna for short-skip communications on 40 meters    during the day?</vt:lpstr>
      <vt:lpstr>G9B07  How does the feed-point impedance of a 1/2    wave dipole antenna change as the antenna is   lowered from 1/4 wave above ground?</vt:lpstr>
      <vt:lpstr>G9B08  How does the feed-point impedance of a 1/2    wave dipole change as the feed-point location   is moved from the center toward the ends?</vt:lpstr>
      <vt:lpstr>G9D12  What is the common name of a dipole with a    single central support?</vt:lpstr>
      <vt:lpstr>G9D02  What is the feed-point impedance   of an end-fed half-wave antenna?</vt:lpstr>
      <vt:lpstr>G9B04  What is the radiation pattern of a dipole antenna in   free space in a plane containing the conductor?</vt:lpstr>
      <vt:lpstr>G9D03  In which direction is the maximum    radiation from a portable VHF/UHF    “halo” antenna?</vt:lpstr>
      <vt:lpstr>G9B05  How does antenna height affect the horizontal   (azimuthal) radiation pattern of a horizontal    dipole HF antenna? </vt:lpstr>
      <vt:lpstr>G9B03  Which of the following best describes the    radiation pattern of a quarter-wave, ground-   plane vertical antenna? </vt:lpstr>
      <vt:lpstr>G9B12  What is the approximate length for a     1/4-wave vertical antenna cut for 28.5 MHz?</vt:lpstr>
      <vt:lpstr>G9B06  Where should the radial wires of a   ground-mounted vertical antenna    system be placed? </vt:lpstr>
      <vt:lpstr>G9C11  Which HF antenna would be the best to   use for minimizing interference? </vt:lpstr>
      <vt:lpstr>G9C03  How do the lengths of a three-element    Yagi reflector and director compare to    that of the driven element? </vt:lpstr>
      <vt:lpstr>G9C02  What is the approximate length of the    driven element of a Yagi antenna?</vt:lpstr>
      <vt:lpstr>G9C05  How does increasing boom length and    adding directors affect a Yagi antenna?</vt:lpstr>
      <vt:lpstr>G9C08  What is meant by the "main lobe"    of a directive antenna?</vt:lpstr>
      <vt:lpstr>G9C07  What does "front-to-back ratio" mean    in reference to a Yagi antenna?</vt:lpstr>
      <vt:lpstr>G9C10  Which of the following is a Yagi antenna design    variable that could be adjusted to optimize    forward gain, front-to-back ratio, or SWR bandwidth? </vt:lpstr>
      <vt:lpstr>G9C01  Which of the following would increase    the bandwidth of a Yagi antenna? </vt:lpstr>
      <vt:lpstr>G9C12  Which of the following is an advantage of using a   gamma match for impedance matching of a Yagi   antenna to 50-ohm coax feed line?</vt:lpstr>
      <vt:lpstr>G9C16  What is a beta or hairpin match?</vt:lpstr>
      <vt:lpstr>G9D05  What is the advantage of vertical stacking of    horizontally polarized Yagi antennas?</vt:lpstr>
      <vt:lpstr>G9C09  How does the gain of two three-element, horizontally    polarized Yagi antennas spaced vertically 1/2     wavelength apart typically compare to the gain of a    single three-element Yagi?</vt:lpstr>
      <vt:lpstr>G9D04  What is the primary purpose of antenna traps?</vt:lpstr>
      <vt:lpstr>G2D11  Which HF antenna would be the best to   use for minimizing interference?</vt:lpstr>
      <vt:lpstr>G9B01  What is one disadvantage of a    directly fed random-wire antenna? </vt:lpstr>
      <vt:lpstr>G4A06 What type of device is often used to     enable matching the transmitter output    to an impedance other than 50 ohms?</vt:lpstr>
      <vt:lpstr>G9C15  What is meant by the terms dBi and dBd   when referring to antenna gain? </vt:lpstr>
      <vt:lpstr>G9C04  How does antenna gain stated in dBi    compare to gain stated in dBd for the    same antenna? </vt:lpstr>
      <vt:lpstr>G9D10  In which direction or directions does an electrically    small loop (less than 1/3 wavelength in circumference)   have nulls in its radiation pattern?</vt:lpstr>
      <vt:lpstr>G9D13  What is the combined vertical and horizontal    polarization pattern of a multi-wavelength,    horizontal loop antenna?</vt:lpstr>
      <vt:lpstr>G9C13  Approximately how long is each side of   a quad antenna driven element? </vt:lpstr>
      <vt:lpstr>G9C14  How does the forward gain of a two-element    quad antenna compare to the forward     gain of a three-element Yagi antenna?</vt:lpstr>
      <vt:lpstr>G9C06  What configuration of the loops of a two-element quad    antenna must be used for the antenna to operate as a beam   antenna, assuming one of the elements is used as a reflector? </vt:lpstr>
      <vt:lpstr>G9D07  Which of the following describes a   log periodic antenna?</vt:lpstr>
      <vt:lpstr>G9D06  Which of the following is an     advantage of a log periodic antenna?</vt:lpstr>
      <vt:lpstr>G9D09  What is the primary use of a Beverage    antenna?</vt:lpstr>
      <vt:lpstr>G4E05  Which of the following most limits an HF    mobile installation? </vt:lpstr>
      <vt:lpstr>G4E06  What is one disadvantage of using a    shortened mobile antenna as opposed    to a full size antenna? </vt:lpstr>
      <vt:lpstr>G9D08  How does a “screwdriver” mobile    antenna adjust its feed-point     impedance?</vt:lpstr>
      <vt:lpstr>G4E01  What is the purpose of a     capacitance hat on a mobile     antenna? </vt:lpstr>
      <vt:lpstr>G4E02  What is the purpose of a “corona ball”    on a HF mobile antenna? </vt:lpstr>
      <vt:lpstr>G4B11  Which of the following must be connected to    an antenna analyzer when it is being used for    SWR measurements? </vt:lpstr>
      <vt:lpstr>G4B13  What is a use for an antenna analyzer other     than measuring the SWR of an antenna system? </vt:lpstr>
      <vt:lpstr>G4B12  What problem can occur when making   measurements on an antenna system    with an antenna analyzer? </vt:lpstr>
      <vt:lpstr>G4B08  Which of the following instruments may be    used to monitor relative RF output when    making antenna and transmitter adjustments? </vt:lpstr>
      <vt:lpstr>G4B09  Which of the following can be determined   with a field strength meter?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General Class Element 3 Course Presentation</dc:title>
  <dc:creator>K3DIO;KK0SD</dc:creator>
  <dc:description>http://www.w0wtn.org</dc:description>
  <cp:lastModifiedBy>User</cp:lastModifiedBy>
  <cp:revision>403</cp:revision>
  <dcterms:created xsi:type="dcterms:W3CDTF">2006-06-22T17:50:50Z</dcterms:created>
  <dcterms:modified xsi:type="dcterms:W3CDTF">2020-05-03T04:12:54Z</dcterms:modified>
</cp:coreProperties>
</file>