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1503" r:id="rId2"/>
    <p:sldId id="732" r:id="rId3"/>
    <p:sldId id="733" r:id="rId4"/>
    <p:sldId id="1517" r:id="rId5"/>
    <p:sldId id="1512" r:id="rId6"/>
    <p:sldId id="1516" r:id="rId7"/>
    <p:sldId id="736" r:id="rId8"/>
    <p:sldId id="1518" r:id="rId9"/>
    <p:sldId id="737" r:id="rId10"/>
    <p:sldId id="1387" r:id="rId11"/>
    <p:sldId id="1519" r:id="rId12"/>
    <p:sldId id="1514" r:id="rId13"/>
    <p:sldId id="1520" r:id="rId14"/>
    <p:sldId id="1515" r:id="rId15"/>
    <p:sldId id="1521" r:id="rId16"/>
    <p:sldId id="745" r:id="rId17"/>
    <p:sldId id="746" r:id="rId18"/>
    <p:sldId id="747" r:id="rId19"/>
    <p:sldId id="748" r:id="rId20"/>
    <p:sldId id="1522" r:id="rId21"/>
    <p:sldId id="1392" r:id="rId22"/>
    <p:sldId id="750" r:id="rId23"/>
    <p:sldId id="752" r:id="rId24"/>
    <p:sldId id="1393" r:id="rId25"/>
    <p:sldId id="753" r:id="rId26"/>
    <p:sldId id="1523" r:id="rId27"/>
    <p:sldId id="754" r:id="rId28"/>
    <p:sldId id="755" r:id="rId29"/>
    <p:sldId id="756" r:id="rId30"/>
    <p:sldId id="757" r:id="rId31"/>
    <p:sldId id="758" r:id="rId32"/>
    <p:sldId id="759" r:id="rId33"/>
    <p:sldId id="760" r:id="rId34"/>
    <p:sldId id="761" r:id="rId35"/>
    <p:sldId id="762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D7483D"/>
    <a:srgbClr val="FF00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97" autoAdjust="0"/>
    <p:restoredTop sz="94849" autoAdjust="0"/>
  </p:normalViewPr>
  <p:slideViewPr>
    <p:cSldViewPr>
      <p:cViewPr varScale="1">
        <p:scale>
          <a:sx n="88" d="100"/>
          <a:sy n="88" d="100"/>
        </p:scale>
        <p:origin x="132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>
            <a:extLst>
              <a:ext uri="{FF2B5EF4-FFF2-40B4-BE49-F238E27FC236}">
                <a16:creationId xmlns="" xmlns:a16="http://schemas.microsoft.com/office/drawing/2014/main" id="{5A161326-A87C-492A-A8D7-0EEF4EDCE20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59" name="Rectangle 3">
            <a:extLst>
              <a:ext uri="{FF2B5EF4-FFF2-40B4-BE49-F238E27FC236}">
                <a16:creationId xmlns="" xmlns:a16="http://schemas.microsoft.com/office/drawing/2014/main" id="{C911646B-17A7-4CED-BB55-11E34A814DB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4261" name="Rectangle 5">
            <a:extLst>
              <a:ext uri="{FF2B5EF4-FFF2-40B4-BE49-F238E27FC236}">
                <a16:creationId xmlns="" xmlns:a16="http://schemas.microsoft.com/office/drawing/2014/main" id="{388FADA2-E5A8-4944-A349-E41659CFC03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4262" name="Rectangle 6">
            <a:extLst>
              <a:ext uri="{FF2B5EF4-FFF2-40B4-BE49-F238E27FC236}">
                <a16:creationId xmlns="" xmlns:a16="http://schemas.microsoft.com/office/drawing/2014/main" id="{06739F70-4D1E-4F9A-B4B7-CC0EDF4337D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3" name="Rectangle 7">
            <a:extLst>
              <a:ext uri="{FF2B5EF4-FFF2-40B4-BE49-F238E27FC236}">
                <a16:creationId xmlns="" xmlns:a16="http://schemas.microsoft.com/office/drawing/2014/main" id="{F40AB80A-B2AA-4444-8FDD-100964DEAD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5E6E32F-1A15-4D14-935D-A529EA68DC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80534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EAC3E5B-87BC-46D3-8225-F1AA7FB730EE}" type="slidenum">
              <a:rPr lang="en-US" altLang="en-US"/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Verdana" panose="020B0604030504040204" pitchFamily="34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938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09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5190D7B-5D39-4AA0-BED7-86C9E759D2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1AE5-57B5-44B9-A7D8-15EC696B537E}" type="datetime1">
              <a:rPr lang="en-US"/>
              <a:pPr>
                <a:defRPr/>
              </a:pPr>
              <a:t>4/15/2020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3D51D3D-2232-415F-9277-C33D084022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9932CE4D-8005-48B3-ABF8-CFCAD25A56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2E9D0-B2F9-4796-9A8E-A49789A147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2363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64087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64087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5190D7B-5D39-4AA0-BED7-86C9E759D2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02187-F6FA-4F4C-BFC0-64FEAECEAAB0}" type="datetime1">
              <a:rPr lang="en-US"/>
              <a:pPr>
                <a:defRPr/>
              </a:pPr>
              <a:t>4/15/2020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3D51D3D-2232-415F-9277-C33D084022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9932CE4D-8005-48B3-ABF8-CFCAD25A56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82CB3-0648-49D9-B776-989B1F1DA5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535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42350" cy="868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1706563"/>
            <a:ext cx="4244975" cy="4962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6563"/>
            <a:ext cx="4244975" cy="4962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5190D7B-5D39-4AA0-BED7-86C9E759D2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915D7-2CDC-481E-81E3-8EC156BBBA41}" type="datetime1">
              <a:rPr lang="en-US"/>
              <a:pPr>
                <a:defRPr/>
              </a:pPr>
              <a:t>4/15/2020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3D51D3D-2232-415F-9277-C33D084022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932CE4D-8005-48B3-ABF8-CFCAD25A56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BECB2-06B2-4663-AB4D-F2215622F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3832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5190D7B-5D39-4AA0-BED7-86C9E759D2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F1263-E4DC-4E3A-B2FC-3BE2EB64CD9B}" type="datetime1">
              <a:rPr lang="en-US"/>
              <a:pPr>
                <a:defRPr/>
              </a:pPr>
              <a:t>4/15/2020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3D51D3D-2232-415F-9277-C33D084022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9932CE4D-8005-48B3-ABF8-CFCAD25A56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E497D-1981-43E5-A320-3E383BA0D4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726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706563"/>
            <a:ext cx="424497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6563"/>
            <a:ext cx="424497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5190D7B-5D39-4AA0-BED7-86C9E759D2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F14C8-A2B6-43A7-907D-359A21017ED6}" type="datetime1">
              <a:rPr lang="en-US"/>
              <a:pPr>
                <a:defRPr/>
              </a:pPr>
              <a:t>4/15/2020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3D51D3D-2232-415F-9277-C33D084022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932CE4D-8005-48B3-ABF8-CFCAD25A56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76D1F-D783-439F-8E7C-8A334A3AC0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0114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D5190D7B-5D39-4AA0-BED7-86C9E759D2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C77F8-DA42-45BD-A692-8382CCF65B70}" type="datetime1">
              <a:rPr lang="en-US"/>
              <a:pPr>
                <a:defRPr/>
              </a:pPr>
              <a:t>4/15/2020</a:t>
            </a:fld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53D51D3D-2232-415F-9277-C33D084022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9932CE4D-8005-48B3-ABF8-CFCAD25A56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A0640-DD1C-4BBA-A308-C23B72695A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178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D5190D7B-5D39-4AA0-BED7-86C9E759D2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2FD0D-06C4-4A1E-8724-A57926E0D208}" type="datetime1">
              <a:rPr lang="en-US"/>
              <a:pPr>
                <a:defRPr/>
              </a:pPr>
              <a:t>4/15/2020</a:t>
            </a:fld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53D51D3D-2232-415F-9277-C33D084022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9932CE4D-8005-48B3-ABF8-CFCAD25A56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3DFB9-0627-4EA3-8571-5AEF25E296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2544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D5190D7B-5D39-4AA0-BED7-86C9E759D2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6451E-797B-4245-A648-0405F5F89155}" type="datetime1">
              <a:rPr lang="en-US"/>
              <a:pPr>
                <a:defRPr/>
              </a:pPr>
              <a:t>4/15/2020</a:t>
            </a:fld>
            <a:endParaRPr 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53D51D3D-2232-415F-9277-C33D084022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9932CE4D-8005-48B3-ABF8-CFCAD25A56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1A84F-9996-4622-A492-F2A347E342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411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5190D7B-5D39-4AA0-BED7-86C9E759D2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D07DB-1F3F-4C81-A04B-2C71313C0EAD}" type="datetime1">
              <a:rPr lang="en-US"/>
              <a:pPr>
                <a:defRPr/>
              </a:pPr>
              <a:t>4/15/2020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3D51D3D-2232-415F-9277-C33D084022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932CE4D-8005-48B3-ABF8-CFCAD25A56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B5179-FB2D-494F-8FCE-6CD69C1ADC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023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5190D7B-5D39-4AA0-BED7-86C9E759D2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F3B15-2DD8-496A-B330-6B71B8D98EF7}" type="datetime1">
              <a:rPr lang="en-US"/>
              <a:pPr>
                <a:defRPr/>
              </a:pPr>
              <a:t>4/15/2020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3D51D3D-2232-415F-9277-C33D084022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932CE4D-8005-48B3-ABF8-CFCAD25A56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8A6A0-4905-474D-8398-5C810DFE58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591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5190D7B-5D39-4AA0-BED7-86C9E759D2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437EC-E22B-495C-8774-3BE0213CF9FB}" type="datetime1">
              <a:rPr lang="en-US"/>
              <a:pPr>
                <a:defRPr/>
              </a:pPr>
              <a:t>4/15/2020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3D51D3D-2232-415F-9277-C33D084022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9932CE4D-8005-48B3-ABF8-CFCAD25A56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30F01-4A1E-4A16-B3F1-DC63D74498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614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706563"/>
            <a:ext cx="864235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3956" name="Rectangle 4">
            <a:extLst>
              <a:ext uri="{FF2B5EF4-FFF2-40B4-BE49-F238E27FC236}">
                <a16:creationId xmlns="" xmlns:a16="http://schemas.microsoft.com/office/drawing/2014/main" id="{D5190D7B-5D39-4AA0-BED7-86C9E759D2E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42BEE89E-B750-4E31-8345-868FAD75A8DC}" type="datetime1">
              <a:rPr lang="en-US"/>
              <a:pPr>
                <a:defRPr/>
              </a:pPr>
              <a:t>4/15/2020</a:t>
            </a:fld>
            <a:endParaRPr lang="en-US" dirty="0"/>
          </a:p>
        </p:txBody>
      </p:sp>
      <p:sp>
        <p:nvSpPr>
          <p:cNvPr id="253957" name="Rectangle 5">
            <a:extLst>
              <a:ext uri="{FF2B5EF4-FFF2-40B4-BE49-F238E27FC236}">
                <a16:creationId xmlns="" xmlns:a16="http://schemas.microsoft.com/office/drawing/2014/main" id="{53D51D3D-2232-415F-9277-C33D0840224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3958" name="Rectangle 6">
            <a:extLst>
              <a:ext uri="{FF2B5EF4-FFF2-40B4-BE49-F238E27FC236}">
                <a16:creationId xmlns="" xmlns:a16="http://schemas.microsoft.com/office/drawing/2014/main" id="{9932CE4D-8005-48B3-ABF8-CFCAD25A56E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C725EDB-C828-430A-BD82-E6DDD1276F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imgres?imgurl=http://www.brats-qth.org/training/advgraphics/txdiagram.gif&amp;imgrefurl=http://www.brats-qth.org/training/advanced/trandrec1.htm&amp;h=179&amp;w=489&amp;tbnid=kx1IthR8IavvfM:&amp;zoom=1&amp;docid=ejUvCdwZLfel0M&amp;ei=lBhTVNfpOJKsyASA4oHgDw&amp;tbm=isch&amp;client=firefox-a&amp;ved=0CCUQMygDMAM&amp;iact=rc&amp;uact=3&amp;dur=975&amp;page=1&amp;start=0&amp;ndsp=17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hyperlink" Target="http://www.google.com/imgres?imgurl=http://upload.wikimedia.org/wikipedia/commons/thumb/8/88/Superhet2.svg/497px-Superhet2.svg.png&amp;imgrefurl=http://en.wikipedia.org/wiki/Superheterodyne_receiver&amp;h=179&amp;w=497&amp;tbnid=Xd_pxBiT2Nx1VM:&amp;zoom=1&amp;docid=qjlh1Ag7XQaf0M&amp;ei=wxlTVKW3HdCmyATJ4oGwBA&amp;tbm=isch&amp;client=firefox-a&amp;ved=0CEUQMygdMB0&amp;iact=rc&amp;uact=3&amp;dur=2646&amp;page=2&amp;start=17&amp;ndsp=22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0D92F78-08B0-45DC-B4D9-C6653C80B2AB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9563" y="546100"/>
            <a:ext cx="8610600" cy="609600"/>
          </a:xfrm>
        </p:spPr>
        <p:txBody>
          <a:bodyPr lIns="0" tIns="0" rIns="0" bIns="0" anchor="ctr">
            <a:spAutoFit/>
          </a:bodyPr>
          <a:lstStyle/>
          <a:p>
            <a:pPr algn="ctr"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b="1" smtClean="0"/>
              <a:t>Technician Licensing Class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838200" y="1676400"/>
            <a:ext cx="7543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3600" b="1">
                <a:solidFill>
                  <a:srgbClr val="FF3300"/>
                </a:solidFill>
                <a:latin typeface="Rockwell" pitchFamily="18" charset="0"/>
              </a:rPr>
              <a:t>Going Solo – Your First Amateur Radio Transmission</a:t>
            </a:r>
            <a:endParaRPr lang="en-US" altLang="en-US" sz="3600" b="1">
              <a:solidFill>
                <a:srgbClr val="FF3300"/>
              </a:solidFill>
              <a:latin typeface="Rockwell" pitchFamily="18" charset="0"/>
            </a:endParaRP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3600" b="1">
                <a:solidFill>
                  <a:srgbClr val="FF3300"/>
                </a:solidFill>
                <a:latin typeface="Rockwell" pitchFamily="18" charset="0"/>
              </a:rPr>
              <a:t> </a:t>
            </a:r>
            <a:endParaRPr lang="en-US" altLang="en-US" sz="3600" b="1">
              <a:solidFill>
                <a:srgbClr val="FF3300"/>
              </a:solidFill>
              <a:latin typeface="Rockwell" pitchFamily="18" charset="0"/>
            </a:endParaRPr>
          </a:p>
        </p:txBody>
      </p:sp>
      <p:sp>
        <p:nvSpPr>
          <p:cNvPr id="3078" name="Text Box 2"/>
          <p:cNvSpPr txBox="1">
            <a:spLocks noChangeArrowheads="1"/>
          </p:cNvSpPr>
          <p:nvPr/>
        </p:nvSpPr>
        <p:spPr bwMode="auto">
          <a:xfrm>
            <a:off x="2987675" y="3344863"/>
            <a:ext cx="2957513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87000"/>
              <a:buFont typeface="StarSymbol" charset="0"/>
              <a:buNone/>
            </a:pPr>
            <a:r>
              <a:rPr lang="en-US" altLang="en-US" sz="2800" dirty="0">
                <a:solidFill>
                  <a:srgbClr val="333333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Valid July 1, </a:t>
            </a:r>
            <a:r>
              <a:rPr lang="en-US" altLang="en-US" sz="2800" dirty="0" smtClean="0">
                <a:solidFill>
                  <a:srgbClr val="333333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2018</a:t>
            </a:r>
            <a:endParaRPr lang="en-US" altLang="en-US" sz="2800" dirty="0">
              <a:solidFill>
                <a:srgbClr val="333333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87000"/>
              <a:buFont typeface="StarSymbol" charset="0"/>
              <a:buNone/>
            </a:pPr>
            <a:r>
              <a:rPr lang="en-US" altLang="en-US" sz="2800" dirty="0">
                <a:solidFill>
                  <a:srgbClr val="333333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Through</a:t>
            </a:r>
          </a:p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87000"/>
              <a:buFont typeface="StarSymbol" charset="0"/>
              <a:buNone/>
            </a:pPr>
            <a:r>
              <a:rPr lang="en-US" altLang="en-US" sz="2800" dirty="0">
                <a:solidFill>
                  <a:srgbClr val="333333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June 30, </a:t>
            </a:r>
            <a:r>
              <a:rPr lang="en-US" altLang="en-US" sz="2800" dirty="0" smtClean="0">
                <a:solidFill>
                  <a:srgbClr val="333333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2022</a:t>
            </a:r>
            <a:endParaRPr lang="en-US" altLang="en-US" sz="2800" dirty="0">
              <a:solidFill>
                <a:srgbClr val="333333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pic>
        <p:nvPicPr>
          <p:cNvPr id="307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9759"/>
            <a:ext cx="1905000" cy="2618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330" y="4257427"/>
            <a:ext cx="1734884" cy="260057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7D13286-9D61-407F-829C-7C007CCE19C7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2291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C655DAF-DC20-40C7-8A20-2D7A5FDE3D7B}" type="slidenum">
              <a:rPr lang="en-US" altLang="en-US" sz="14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67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76400"/>
            <a:ext cx="8839200" cy="4724400"/>
          </a:xfrm>
        </p:spPr>
        <p:txBody>
          <a:bodyPr/>
          <a:lstStyle/>
          <a:p>
            <a:pPr marL="465138" lvl="1" indent="-233363"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</a:rPr>
              <a:t>When responding to a station calling CQ, transmit the other station’s call sign followed by your call sign. </a:t>
            </a:r>
            <a:r>
              <a:rPr lang="en-US" altLang="en-US" sz="1000" dirty="0" smtClean="0">
                <a:latin typeface="Times New Roman" panose="02020603050405020304" pitchFamily="18" charset="0"/>
              </a:rPr>
              <a:t>T2A05</a:t>
            </a:r>
          </a:p>
          <a:p>
            <a:pPr marL="465138" lvl="1" indent="-233363" eaLnBrk="1" hangingPunct="1">
              <a:lnSpc>
                <a:spcPct val="90000"/>
              </a:lnSpc>
            </a:pPr>
            <a:endParaRPr lang="en-US" altLang="en-US" sz="1400" dirty="0" smtClean="0">
              <a:latin typeface="Times New Roman" panose="02020603050405020304" pitchFamily="18" charset="0"/>
            </a:endParaRPr>
          </a:p>
          <a:p>
            <a:pPr marL="465138" lvl="1" indent="-233363"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</a:rPr>
              <a:t>An appropriate way to call another station on a repeater if you know the other station’s call sign is to say the station’s call sign then identify with your call sign. </a:t>
            </a:r>
            <a:r>
              <a:rPr lang="en-US" altLang="en-US" sz="1000" dirty="0" smtClean="0">
                <a:latin typeface="Times New Roman" panose="02020603050405020304" pitchFamily="18" charset="0"/>
              </a:rPr>
              <a:t>T2A04</a:t>
            </a:r>
          </a:p>
          <a:p>
            <a:pPr marL="465138" lvl="1" indent="-233363" eaLnBrk="1" hangingPunct="1">
              <a:lnSpc>
                <a:spcPct val="90000"/>
              </a:lnSpc>
            </a:pPr>
            <a:endParaRPr lang="en-US" altLang="en-US" sz="1400" dirty="0" smtClean="0">
              <a:latin typeface="Times New Roman" panose="02020603050405020304" pitchFamily="18" charset="0"/>
            </a:endParaRPr>
          </a:p>
        </p:txBody>
      </p:sp>
      <p:sp>
        <p:nvSpPr>
          <p:cNvPr id="12293" name="Rectangle 2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Going  Solo – Your First Amateur Radio Transmission</a:t>
            </a:r>
          </a:p>
        </p:txBody>
      </p:sp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036" y="4198938"/>
            <a:ext cx="3429127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7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7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7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7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7D13286-9D61-407F-829C-7C007CCE19C7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2291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C655DAF-DC20-40C7-8A20-2D7A5FDE3D7B}" type="slidenum">
              <a:rPr lang="en-US" altLang="en-US" sz="14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67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4283075"/>
            <a:ext cx="8839200" cy="2438400"/>
          </a:xfrm>
        </p:spPr>
        <p:txBody>
          <a:bodyPr/>
          <a:lstStyle/>
          <a:p>
            <a:pPr marL="465138" lvl="1" indent="-233363" eaLnBrk="1" hangingPunct="1">
              <a:lnSpc>
                <a:spcPct val="90000"/>
              </a:lnSpc>
            </a:pPr>
            <a:endParaRPr lang="en-US" altLang="en-US" sz="1400" dirty="0" smtClean="0">
              <a:latin typeface="Times New Roman" panose="02020603050405020304" pitchFamily="18" charset="0"/>
            </a:endParaRPr>
          </a:p>
          <a:p>
            <a:pPr marL="465138" lvl="1" indent="-233363"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</a:rPr>
              <a:t>If another operator reports that your station’s 2 meter signals were strong just a moment ago, but now they are weak or distorted, Try moving a few feet or changing the direction of your antenna if possible, as reflections may be causing multi-path distortion. </a:t>
            </a:r>
            <a:r>
              <a:rPr lang="en-US" altLang="en-US" sz="1000" dirty="0" smtClean="0">
                <a:latin typeface="Times New Roman" panose="02020603050405020304" pitchFamily="18" charset="0"/>
              </a:rPr>
              <a:t>T3A01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2293" name="Rectangle 2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Going  Solo – Your First Amateur Radio Transmission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5562600" cy="281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75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7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7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2FE24F7-C3AA-4A07-AF8A-3A77AF81F828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3315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0B50D67-260A-48A0-B426-A34BE291EF3A}" type="slidenum">
              <a:rPr lang="en-US" altLang="en-US" sz="14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67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76400"/>
            <a:ext cx="8915400" cy="4876800"/>
          </a:xfrm>
        </p:spPr>
        <p:txBody>
          <a:bodyPr/>
          <a:lstStyle/>
          <a:p>
            <a:pPr marL="465138" lvl="1" indent="-233363" eaLnBrk="1" hangingPunct="1">
              <a:lnSpc>
                <a:spcPct val="85000"/>
              </a:lnSpc>
            </a:pPr>
            <a:r>
              <a:rPr lang="en-US" altLang="en-US" dirty="0" smtClean="0">
                <a:latin typeface="Times New Roman" panose="02020603050405020304" pitchFamily="18" charset="0"/>
              </a:rPr>
              <a:t>The rapid fluttering sound sometimes heard from mobile stations that are moving while transmitting is called picket fencing. </a:t>
            </a:r>
            <a:r>
              <a:rPr lang="en-US" altLang="en-US" sz="1000" dirty="0" smtClean="0">
                <a:latin typeface="Times New Roman" panose="02020603050405020304" pitchFamily="18" charset="0"/>
              </a:rPr>
              <a:t>T3A06</a:t>
            </a:r>
            <a:endParaRPr lang="en-US" altLang="en-US" dirty="0" smtClean="0">
              <a:latin typeface="Times New Roman" panose="02020603050405020304" pitchFamily="18" charset="0"/>
            </a:endParaRPr>
          </a:p>
          <a:p>
            <a:pPr marL="465138" lvl="1" indent="-233363" eaLnBrk="1" hangingPunct="1">
              <a:lnSpc>
                <a:spcPct val="85000"/>
              </a:lnSpc>
            </a:pPr>
            <a:r>
              <a:rPr lang="en-US" altLang="en-US" dirty="0" smtClean="0">
                <a:latin typeface="Times New Roman" panose="02020603050405020304" pitchFamily="18" charset="0"/>
              </a:rPr>
              <a:t>When two stations transmitting on the same frequency interfere with each other, common courtesy should prevail, but no one has absolute right to an amateur frequency.</a:t>
            </a:r>
            <a:r>
              <a:rPr lang="en-US" altLang="en-US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000" dirty="0" smtClean="0">
                <a:latin typeface="Times New Roman" panose="02020603050405020304" pitchFamily="18" charset="0"/>
              </a:rPr>
              <a:t>T2B08</a:t>
            </a:r>
          </a:p>
          <a:p>
            <a:pPr marL="465138" lvl="1" indent="-233363" eaLnBrk="1" hangingPunct="1">
              <a:lnSpc>
                <a:spcPct val="85000"/>
              </a:lnSpc>
            </a:pPr>
            <a:endParaRPr lang="en-US" altLang="en-US" sz="1000" dirty="0" smtClean="0">
              <a:latin typeface="Times New Roman" panose="02020603050405020304" pitchFamily="18" charset="0"/>
            </a:endParaRPr>
          </a:p>
          <a:p>
            <a:pPr marL="465138" lvl="1" indent="-233363" eaLnBrk="1" hangingPunct="1"/>
            <a:endParaRPr lang="en-US" altLang="en-US" dirty="0" smtClean="0">
              <a:latin typeface="Times New Roman" panose="02020603050405020304" pitchFamily="18" charset="0"/>
            </a:endParaRPr>
          </a:p>
          <a:p>
            <a:pPr marL="465138" lvl="1" indent="-233363" eaLnBrk="1" hangingPunct="1"/>
            <a:endParaRPr lang="en-US" altLang="en-US" dirty="0" smtClean="0">
              <a:latin typeface="Times New Roman" panose="02020603050405020304" pitchFamily="18" charset="0"/>
            </a:endParaRPr>
          </a:p>
          <a:p>
            <a:pPr marL="465138" lvl="1" indent="-233363"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13317" name="Rectangle 2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Going  Solo – Your First Amateur Radio Transmission</a:t>
            </a:r>
          </a:p>
        </p:txBody>
      </p:sp>
      <p:pic>
        <p:nvPicPr>
          <p:cNvPr id="4098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4598760"/>
            <a:ext cx="451485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7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7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7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7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2FE24F7-C3AA-4A07-AF8A-3A77AF81F828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3315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0B50D67-260A-48A0-B426-A34BE291EF3A}" type="slidenum">
              <a:rPr lang="en-US" altLang="en-US" sz="14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67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76400"/>
            <a:ext cx="8915400" cy="4876800"/>
          </a:xfrm>
        </p:spPr>
        <p:txBody>
          <a:bodyPr/>
          <a:lstStyle/>
          <a:p>
            <a:pPr marL="465138" lvl="1" indent="-233363" eaLnBrk="1" hangingPunct="1">
              <a:lnSpc>
                <a:spcPct val="85000"/>
              </a:lnSpc>
            </a:pPr>
            <a:endParaRPr lang="en-US" altLang="en-US" sz="1000" dirty="0" smtClean="0">
              <a:latin typeface="Times New Roman" panose="02020603050405020304" pitchFamily="18" charset="0"/>
            </a:endParaRPr>
          </a:p>
          <a:p>
            <a:pPr marL="465138" lvl="1" indent="-233363" eaLnBrk="1" hangingPunct="1"/>
            <a:r>
              <a:rPr lang="en-US" altLang="en-US" dirty="0" smtClean="0">
                <a:latin typeface="Times New Roman" panose="02020603050405020304" pitchFamily="18" charset="0"/>
              </a:rPr>
              <a:t>QRM is the Q signal that indicates you are receiving interference from other stations. </a:t>
            </a:r>
            <a:r>
              <a:rPr lang="en-US" altLang="en-US" sz="1000" dirty="0" smtClean="0">
                <a:latin typeface="Times New Roman" panose="02020603050405020304" pitchFamily="18" charset="0"/>
              </a:rPr>
              <a:t>T2B10</a:t>
            </a:r>
            <a:endParaRPr lang="en-US" altLang="en-US" dirty="0" smtClean="0">
              <a:latin typeface="Times New Roman" panose="02020603050405020304" pitchFamily="18" charset="0"/>
            </a:endParaRPr>
          </a:p>
          <a:p>
            <a:pPr marL="465138" lvl="1" indent="-233363" eaLnBrk="1" hangingPunct="1"/>
            <a:r>
              <a:rPr lang="en-US" altLang="en-US" dirty="0" smtClean="0">
                <a:latin typeface="Times New Roman" panose="02020603050405020304" pitchFamily="18" charset="0"/>
              </a:rPr>
              <a:t>QSY is the Q signal that indicates you are changing frequency. </a:t>
            </a:r>
            <a:r>
              <a:rPr lang="en-US" altLang="en-US" sz="1000" dirty="0" smtClean="0">
                <a:latin typeface="Times New Roman" panose="02020603050405020304" pitchFamily="18" charset="0"/>
              </a:rPr>
              <a:t>T2B11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</a:p>
          <a:p>
            <a:pPr marL="465138" lvl="1" indent="-233363" eaLnBrk="1" hangingPunct="1"/>
            <a:endParaRPr lang="en-US" altLang="en-US" dirty="0" smtClean="0">
              <a:latin typeface="Times New Roman" panose="02020603050405020304" pitchFamily="18" charset="0"/>
            </a:endParaRPr>
          </a:p>
          <a:p>
            <a:pPr marL="465138" lvl="1" indent="-233363" eaLnBrk="1" hangingPunct="1"/>
            <a:endParaRPr lang="en-US" altLang="en-US" dirty="0" smtClean="0">
              <a:latin typeface="Times New Roman" panose="02020603050405020304" pitchFamily="18" charset="0"/>
            </a:endParaRPr>
          </a:p>
          <a:p>
            <a:pPr marL="465138" lvl="1" indent="-233363"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13317" name="Rectangle 2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Going  Solo – Your First Amateur Radio Transmission</a:t>
            </a:r>
          </a:p>
        </p:txBody>
      </p:sp>
      <p:pic>
        <p:nvPicPr>
          <p:cNvPr id="5122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7" y="4248150"/>
            <a:ext cx="465772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83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7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7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7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7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8AAC745-B05B-4DFE-8507-249262561B14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4339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32C79AF-3464-4E5F-954A-42BE0357FD3A}" type="slidenum">
              <a:rPr lang="en-US" altLang="en-US" sz="14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67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28800"/>
            <a:ext cx="8915400" cy="4495800"/>
          </a:xfrm>
        </p:spPr>
        <p:txBody>
          <a:bodyPr/>
          <a:lstStyle/>
          <a:p>
            <a:pPr marL="465138" lvl="1" indent="-233363" eaLnBrk="1" hangingPunct="1">
              <a:lnSpc>
                <a:spcPct val="85000"/>
              </a:lnSpc>
            </a:pPr>
            <a:r>
              <a:rPr lang="en-US" altLang="en-US" dirty="0" smtClean="0">
                <a:latin typeface="Times New Roman" panose="02020603050405020304" pitchFamily="18" charset="0"/>
              </a:rPr>
              <a:t>A popular operating activity that involves contacting as many stations as possible during a specified period of time is called contesting. </a:t>
            </a:r>
            <a:r>
              <a:rPr lang="en-US" altLang="en-US" sz="1000" dirty="0" smtClean="0">
                <a:latin typeface="Times New Roman" panose="02020603050405020304" pitchFamily="18" charset="0"/>
              </a:rPr>
              <a:t>T8C03</a:t>
            </a:r>
          </a:p>
          <a:p>
            <a:pPr marL="465138" lvl="1" indent="-233363" eaLnBrk="1" hangingPunct="1"/>
            <a:endParaRPr lang="en-US" altLang="en-US" sz="1000" dirty="0" smtClean="0">
              <a:solidFill>
                <a:schemeClr val="accent1"/>
              </a:solidFill>
              <a:latin typeface="Times New Roman" panose="02020603050405020304" pitchFamily="18" charset="0"/>
            </a:endParaRPr>
          </a:p>
          <a:p>
            <a:pPr marL="465138" lvl="1" indent="-233363" eaLnBrk="1" hangingPunct="1">
              <a:lnSpc>
                <a:spcPct val="85000"/>
              </a:lnSpc>
            </a:pPr>
            <a:r>
              <a:rPr lang="en-US" altLang="en-US" dirty="0" smtClean="0">
                <a:latin typeface="Times New Roman" panose="02020603050405020304" pitchFamily="18" charset="0"/>
              </a:rPr>
              <a:t>When contacting another station in a radio contest a good procedure is to send only the minimum information needed for the proper identification and the contest exchange. </a:t>
            </a:r>
            <a:r>
              <a:rPr lang="en-US" altLang="en-US" sz="1000" dirty="0" smtClean="0">
                <a:latin typeface="Times New Roman" panose="02020603050405020304" pitchFamily="18" charset="0"/>
              </a:rPr>
              <a:t>T8C04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</a:p>
          <a:p>
            <a:pPr marL="465138" lvl="1" indent="-233363" eaLnBrk="1" hangingPunct="1"/>
            <a:endParaRPr lang="en-US" altLang="en-US" dirty="0" smtClean="0">
              <a:solidFill>
                <a:schemeClr val="accent1"/>
              </a:solidFill>
              <a:latin typeface="Times New Roman" panose="02020603050405020304" pitchFamily="18" charset="0"/>
            </a:endParaRPr>
          </a:p>
          <a:p>
            <a:pPr marL="465138" lvl="1" indent="-233363" eaLnBrk="1" hangingPunct="1"/>
            <a:endParaRPr lang="en-US" altLang="en-US" dirty="0" smtClean="0">
              <a:solidFill>
                <a:schemeClr val="accent1"/>
              </a:solidFill>
              <a:latin typeface="Times New Roman" panose="02020603050405020304" pitchFamily="18" charset="0"/>
            </a:endParaRPr>
          </a:p>
          <a:p>
            <a:pPr marL="465138" lvl="1" indent="-233363" eaLnBrk="1" hangingPunct="1"/>
            <a:endParaRPr lang="en-US" altLang="en-US" dirty="0" smtClean="0">
              <a:solidFill>
                <a:schemeClr val="accent1"/>
              </a:solidFill>
              <a:latin typeface="Times New Roman" panose="02020603050405020304" pitchFamily="18" charset="0"/>
            </a:endParaRPr>
          </a:p>
          <a:p>
            <a:pPr marL="465138" lvl="1" indent="-233363"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14341" name="Rectangle 2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Going  Solo – Your First Amateur Radio Transmission</a:t>
            </a:r>
          </a:p>
        </p:txBody>
      </p:sp>
      <p:pic>
        <p:nvPicPr>
          <p:cNvPr id="6146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4578270"/>
            <a:ext cx="3194050" cy="211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7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7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8AAC745-B05B-4DFE-8507-249262561B14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4339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32C79AF-3464-4E5F-954A-42BE0357FD3A}" type="slidenum">
              <a:rPr lang="en-US" altLang="en-US" sz="14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67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300" y="5749925"/>
            <a:ext cx="8915400" cy="990600"/>
          </a:xfrm>
        </p:spPr>
        <p:txBody>
          <a:bodyPr/>
          <a:lstStyle/>
          <a:p>
            <a:pPr marL="465138" lvl="1" indent="-233363"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</a:rPr>
              <a:t>A </a:t>
            </a:r>
            <a:r>
              <a:rPr lang="en-US" altLang="en-US" dirty="0" smtClean="0">
                <a:latin typeface="Times New Roman" panose="02020603050405020304" pitchFamily="18" charset="0"/>
              </a:rPr>
              <a:t>Grid locator is a letter-number designator assigned to a geographic location.</a:t>
            </a:r>
            <a:r>
              <a:rPr lang="en-US" altLang="en-US" sz="31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1000" dirty="0" smtClean="0">
                <a:latin typeface="Times New Roman" panose="02020603050405020304" pitchFamily="18" charset="0"/>
              </a:rPr>
              <a:t>T8C05</a:t>
            </a:r>
            <a:r>
              <a:rPr lang="en-US" altLang="en-US" sz="3100" dirty="0" smtClean="0">
                <a:latin typeface="Times New Roman" panose="02020603050405020304" pitchFamily="18" charset="0"/>
              </a:rPr>
              <a:t> </a:t>
            </a:r>
          </a:p>
          <a:p>
            <a:pPr marL="465138" lvl="1" indent="-233363" eaLnBrk="1" hangingPunct="1"/>
            <a:endParaRPr lang="en-US" altLang="en-US" dirty="0" smtClean="0">
              <a:solidFill>
                <a:schemeClr val="accent1"/>
              </a:solidFill>
              <a:latin typeface="Times New Roman" panose="02020603050405020304" pitchFamily="18" charset="0"/>
            </a:endParaRPr>
          </a:p>
          <a:p>
            <a:pPr marL="465138" lvl="1" indent="-233363" eaLnBrk="1" hangingPunct="1"/>
            <a:endParaRPr lang="en-US" altLang="en-US" dirty="0" smtClean="0">
              <a:solidFill>
                <a:schemeClr val="accent1"/>
              </a:solidFill>
              <a:latin typeface="Times New Roman" panose="02020603050405020304" pitchFamily="18" charset="0"/>
            </a:endParaRPr>
          </a:p>
          <a:p>
            <a:pPr marL="465138" lvl="1" indent="-233363"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14341" name="Rectangle 2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Going  Solo – Your First Amateur Radio Transmission</a:t>
            </a:r>
          </a:p>
        </p:txBody>
      </p:sp>
      <p:pic>
        <p:nvPicPr>
          <p:cNvPr id="6" name="Picture 4" descr="Q p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39022"/>
            <a:ext cx="7239000" cy="425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43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CDDE418-6685-451D-BD81-FB4F28DB3650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0" y="0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000" b="1">
                <a:solidFill>
                  <a:schemeClr val="bg1"/>
                </a:solidFill>
                <a:latin typeface="Arial" panose="020B0604020202020204" pitchFamily="34" charset="0"/>
              </a:rPr>
              <a:t>Element 2 Technician Class Question Pool</a:t>
            </a:r>
            <a:endParaRPr lang="en-US" altLang="en-US" sz="4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0" y="1447800"/>
            <a:ext cx="9144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3600" b="1">
                <a:solidFill>
                  <a:srgbClr val="FF3300"/>
                </a:solidFill>
                <a:latin typeface="Rockwell" pitchFamily="18" charset="0"/>
              </a:rPr>
              <a:t>Going Solo – Your First Amateur Radio Transmission</a:t>
            </a:r>
            <a:endParaRPr lang="en-US" altLang="en-US" sz="3600" b="1">
              <a:solidFill>
                <a:srgbClr val="FF3300"/>
              </a:solidFill>
              <a:latin typeface="Rockwell" pitchFamily="18" charset="0"/>
            </a:endParaRPr>
          </a:p>
        </p:txBody>
      </p:sp>
      <p:sp>
        <p:nvSpPr>
          <p:cNvPr id="19461" name="Text Box 2"/>
          <p:cNvSpPr txBox="1">
            <a:spLocks noChangeArrowheads="1"/>
          </p:cNvSpPr>
          <p:nvPr/>
        </p:nvSpPr>
        <p:spPr bwMode="auto">
          <a:xfrm>
            <a:off x="3062288" y="3505200"/>
            <a:ext cx="2957512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87000"/>
              <a:buFont typeface="StarSymbol" charset="0"/>
              <a:buNone/>
            </a:pPr>
            <a:r>
              <a:rPr lang="en-US" altLang="en-US" sz="2800" dirty="0">
                <a:solidFill>
                  <a:srgbClr val="333333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Valid July 1, </a:t>
            </a:r>
            <a:r>
              <a:rPr lang="en-US" altLang="en-US" sz="2800" dirty="0" smtClean="0">
                <a:solidFill>
                  <a:srgbClr val="333333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2018</a:t>
            </a:r>
            <a:endParaRPr lang="en-US" altLang="en-US" sz="2800" dirty="0">
              <a:solidFill>
                <a:srgbClr val="333333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87000"/>
              <a:buFont typeface="StarSymbol" charset="0"/>
              <a:buNone/>
            </a:pPr>
            <a:r>
              <a:rPr lang="en-US" altLang="en-US" sz="2800" dirty="0">
                <a:solidFill>
                  <a:srgbClr val="333333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Through</a:t>
            </a:r>
          </a:p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87000"/>
              <a:buFont typeface="StarSymbol" charset="0"/>
              <a:buNone/>
            </a:pPr>
            <a:r>
              <a:rPr lang="en-US" altLang="en-US" sz="2800" dirty="0">
                <a:solidFill>
                  <a:srgbClr val="333333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June 30, </a:t>
            </a:r>
            <a:r>
              <a:rPr lang="en-US" altLang="en-US" sz="2800" dirty="0" smtClean="0">
                <a:solidFill>
                  <a:srgbClr val="333333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2022</a:t>
            </a:r>
            <a:endParaRPr lang="en-US" altLang="en-US" sz="2800" dirty="0">
              <a:solidFill>
                <a:srgbClr val="333333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3850"/>
            <a:ext cx="1981200" cy="2724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888" y="4133850"/>
            <a:ext cx="2043112" cy="27241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9254E42-88A3-4577-9F48-A1EBD29A3C4A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smtClean="0"/>
              <a:t>T4B02</a:t>
            </a:r>
            <a:r>
              <a:rPr lang="en-US" altLang="en-US" sz="3600" smtClean="0"/>
              <a:t>		</a:t>
            </a:r>
            <a:r>
              <a:rPr lang="en-US" altLang="en-US" sz="2800" smtClean="0">
                <a:latin typeface="Times New Roman" panose="02020603050405020304" pitchFamily="18" charset="0"/>
              </a:rPr>
              <a:t>Which of the following can be used to enter the 		operating frequency on a modern transceiver?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362200"/>
            <a:ext cx="7086600" cy="2209800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The keypad or VFO knob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The CTCSS or DTMF encoder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The Automatic Frequency Control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All of these choices are correct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4343B27-ECE1-483D-82DB-5AF7BB7A55B7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79525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smtClean="0"/>
              <a:t>T4B03</a:t>
            </a:r>
            <a:r>
              <a:rPr lang="en-US" altLang="en-US" sz="3600" smtClean="0"/>
              <a:t>		</a:t>
            </a:r>
            <a:r>
              <a:rPr lang="en-US" altLang="en-US" sz="2800" smtClean="0">
                <a:latin typeface="Times New Roman" panose="02020603050405020304" pitchFamily="18" charset="0"/>
              </a:rPr>
              <a:t>What is the purpose of the squelch control on a 		transceiver?</a:t>
            </a:r>
            <a:r>
              <a:rPr lang="en-US" altLang="en-US" sz="2800" smtClean="0">
                <a:latin typeface="Rockwell" pitchFamily="18" charset="0"/>
              </a:rPr>
              <a:t> </a:t>
            </a:r>
            <a:endParaRPr lang="en-US" altLang="en-US" sz="3600" smtClean="0"/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286000"/>
            <a:ext cx="7162800" cy="2590800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To set the highest level of volume desired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To set the transmitter power level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To adjust the automatic gain control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To mute receiver output noise when no signal is being received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A19D567-36EF-4BCC-8ADF-3790DFE4AEAC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US" altLang="en-US" sz="3200" smtClean="0"/>
              <a:t>T2B03</a:t>
            </a:r>
            <a:r>
              <a:rPr lang="en-US" altLang="en-US" sz="3600" smtClean="0"/>
              <a:t>	</a:t>
            </a:r>
            <a:r>
              <a:rPr lang="en-US" altLang="en-US" sz="2600" smtClean="0">
                <a:latin typeface="Times New Roman" panose="02020603050405020304" pitchFamily="18" charset="0"/>
              </a:rPr>
              <a:t>Which of the following describes the muting of 			receiver audio controlled solely by the presence or 		absence of an RF signal?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2438400"/>
            <a:ext cx="4183063" cy="21336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altLang="en-US" sz="2800" smtClean="0">
                <a:latin typeface="Times New Roman" panose="02020603050405020304" pitchFamily="18" charset="0"/>
              </a:rPr>
              <a:t>Tone squelch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800" smtClean="0">
                <a:latin typeface="Times New Roman" panose="02020603050405020304" pitchFamily="18" charset="0"/>
              </a:rPr>
              <a:t>Carrier squelch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800" smtClean="0">
                <a:latin typeface="Times New Roman" panose="02020603050405020304" pitchFamily="18" charset="0"/>
              </a:rPr>
              <a:t>CTCSS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800" smtClean="0">
                <a:latin typeface="Times New Roman" panose="02020603050405020304" pitchFamily="18" charset="0"/>
              </a:rPr>
              <a:t>Modulated carrier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9266B60-491B-41D3-8E9D-7550810326E4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123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8D67A87-198B-4F5B-AFAE-9A0ACE5DF158}" type="slidenum">
              <a:rPr lang="en-US" altLang="en-US" sz="14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 smtClean="0"/>
              <a:t>Amateur Radio Technician Class</a:t>
            </a:r>
            <a:br>
              <a:rPr lang="en-US" altLang="en-US" sz="2800" smtClean="0"/>
            </a:br>
            <a:r>
              <a:rPr lang="en-US" altLang="en-US" sz="2800" smtClean="0"/>
              <a:t>Element 2 Course Presentation</a:t>
            </a:r>
          </a:p>
        </p:txBody>
      </p:sp>
      <p:sp>
        <p:nvSpPr>
          <p:cNvPr id="66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08100" y="1508125"/>
            <a:ext cx="6778625" cy="44545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800" b="1" smtClean="0">
                <a:latin typeface="Rockwell" pitchFamily="18" charset="0"/>
              </a:rPr>
              <a:t>ELEMENT 2 SUB-ELEMENTS </a:t>
            </a:r>
            <a:r>
              <a:rPr lang="en-US" altLang="en-US" sz="1400" b="1" smtClean="0">
                <a:latin typeface="Rockwell" pitchFamily="18" charset="0"/>
              </a:rPr>
              <a:t>(Groupings)</a:t>
            </a:r>
            <a:endParaRPr lang="en-US" altLang="en-US" sz="2800" b="1" smtClean="0">
              <a:latin typeface="Rockwell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600" b="1" smtClean="0">
              <a:latin typeface="Rockwell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 smtClean="0">
                <a:latin typeface="Rockwell" pitchFamily="18" charset="0"/>
              </a:rPr>
              <a:t>About Ham Radio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 smtClean="0">
                <a:latin typeface="Rockwell" pitchFamily="18" charset="0"/>
              </a:rPr>
              <a:t>Call Signs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 smtClean="0">
                <a:latin typeface="Rockwell" pitchFamily="18" charset="0"/>
              </a:rPr>
              <a:t>Control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 smtClean="0">
                <a:latin typeface="Rockwell" pitchFamily="18" charset="0"/>
              </a:rPr>
              <a:t>Mind the Rules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 smtClean="0">
                <a:latin typeface="Rockwell" pitchFamily="18" charset="0"/>
              </a:rPr>
              <a:t>Tech Frequencies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 smtClean="0">
                <a:latin typeface="Rockwell" pitchFamily="18" charset="0"/>
              </a:rPr>
              <a:t>Your First Radio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2400" b="1" smtClean="0">
                <a:solidFill>
                  <a:schemeClr val="accent1"/>
                </a:solidFill>
                <a:latin typeface="Rockwell" pitchFamily="18" charset="0"/>
              </a:rPr>
              <a:t>Going Solo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 smtClean="0">
                <a:latin typeface="Rockwell" pitchFamily="18" charset="0"/>
              </a:rPr>
              <a:t>Repeaters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 smtClean="0">
                <a:latin typeface="Rockwell" pitchFamily="18" charset="0"/>
              </a:rPr>
              <a:t>Emergency!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 smtClean="0">
                <a:latin typeface="Rockwell" pitchFamily="18" charset="0"/>
              </a:rPr>
              <a:t>Weak Signal Propagation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50FCA83-D431-4F51-9ECA-28821EE06997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91600" cy="1185863"/>
          </a:xfrm>
        </p:spPr>
        <p:txBody>
          <a:bodyPr/>
          <a:lstStyle/>
          <a:p>
            <a:r>
              <a:rPr lang="en-US" altLang="en-US" sz="3200" dirty="0" smtClean="0"/>
              <a:t>T2A11</a:t>
            </a:r>
            <a:r>
              <a:rPr lang="en-US" altLang="en-US" sz="3600" dirty="0" smtClean="0"/>
              <a:t>	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What term describes an amateur station that is 		transmitting and receiving on the same 			frequency?</a:t>
            </a:r>
            <a:endParaRPr lang="en-US" altLang="en-US" sz="2800" dirty="0" smtClean="0">
              <a:latin typeface="Times New Roman" panose="02020603050405020304" pitchFamily="18" charset="0"/>
            </a:endParaRP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2362200"/>
            <a:ext cx="3886200" cy="22860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Full duplex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Diplex</a:t>
            </a:r>
            <a:endParaRPr lang="en-US" altLang="en-US" sz="2800" dirty="0" smtClean="0">
              <a:latin typeface="Times New Roman" panose="02020603050405020304" pitchFamily="18" charset="0"/>
            </a:endParaRPr>
          </a:p>
          <a:p>
            <a:pPr marL="609600" indent="-609600">
              <a:buFontTx/>
              <a:buAutoNum type="alphaUcPeriod"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Simplex</a:t>
            </a:r>
            <a:endParaRPr lang="en-US" altLang="en-US" sz="2800" dirty="0" smtClean="0">
              <a:latin typeface="Times New Roman" panose="02020603050405020304" pitchFamily="18" charset="0"/>
            </a:endParaRPr>
          </a:p>
          <a:p>
            <a:pPr marL="609600" indent="-609600">
              <a:buFontTx/>
              <a:buAutoNum type="alphaUcPeriod"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Multiplex</a:t>
            </a:r>
            <a:endParaRPr lang="en-US" altLang="en-US" sz="2800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87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0DC666A-3A82-46D1-9AE8-EEF8BD6086CC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771" y="-228600"/>
            <a:ext cx="9144000" cy="1417638"/>
          </a:xfrm>
        </p:spPr>
        <p:txBody>
          <a:bodyPr/>
          <a:lstStyle/>
          <a:p>
            <a:r>
              <a:rPr lang="en-US" altLang="en-US" sz="3200" dirty="0" smtClean="0"/>
              <a:t>T2B12</a:t>
            </a:r>
            <a:r>
              <a:rPr lang="en-US" altLang="en-US" sz="3600" dirty="0" smtClean="0"/>
              <a:t>	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Why are simplex channels designated in the 			VHF/UHF band plans?</a:t>
            </a:r>
            <a:r>
              <a:rPr lang="en-US" altLang="en-US" sz="2800" dirty="0" smtClean="0">
                <a:latin typeface="Rockwell" pitchFamily="18" charset="0"/>
              </a:rPr>
              <a:t> </a:t>
            </a:r>
            <a:endParaRPr lang="en-US" altLang="en-US" sz="2800" dirty="0" smtClean="0">
              <a:latin typeface="Rockwell" pitchFamily="18" charset="0"/>
            </a:endParaRP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2209800"/>
            <a:ext cx="9067800" cy="31242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800" dirty="0"/>
              <a:t>So that stations within mutual communications range can communicate without tying up a repeater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</a:p>
          <a:p>
            <a:pPr marL="609600" indent="-609600">
              <a:buFontTx/>
              <a:buAutoNum type="alphaUcPeriod"/>
            </a:pPr>
            <a:r>
              <a:rPr lang="en-US" sz="2800" dirty="0"/>
              <a:t>For contest operation</a:t>
            </a:r>
            <a:endParaRPr lang="en-US" altLang="en-US" sz="2800" dirty="0" smtClean="0">
              <a:latin typeface="Times New Roman" panose="02020603050405020304" pitchFamily="18" charset="0"/>
            </a:endParaRPr>
          </a:p>
          <a:p>
            <a:pPr marL="609600" indent="-609600">
              <a:buFontTx/>
              <a:buAutoNum type="alphaUcPeriod"/>
            </a:pPr>
            <a:r>
              <a:rPr lang="en-US" sz="2800" dirty="0"/>
              <a:t>For working DX only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</a:p>
          <a:p>
            <a:pPr marL="609600" indent="-609600">
              <a:buFontTx/>
              <a:buAutoNum type="alphaUcPeriod"/>
            </a:pPr>
            <a:r>
              <a:rPr lang="en-US" sz="2800" dirty="0"/>
              <a:t>So that stations with simple transmitters can access the repeater without automated offset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endParaRPr lang="en-US" altLang="en-US" sz="2800" dirty="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1F9425E-8F24-4F48-B13E-682F5B4539A2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55738"/>
          </a:xfrm>
        </p:spPr>
        <p:txBody>
          <a:bodyPr/>
          <a:lstStyle/>
          <a:p>
            <a:r>
              <a:rPr lang="en-US" altLang="en-US" sz="3200" dirty="0" smtClean="0"/>
              <a:t>T2A06</a:t>
            </a:r>
            <a:r>
              <a:rPr lang="en-US" altLang="en-US" sz="3600" dirty="0" smtClean="0"/>
              <a:t>	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Which of the following is required when making 		on-the-air test transmissions?</a:t>
            </a:r>
            <a:endParaRPr lang="en-US" altLang="en-US" sz="2800" dirty="0" smtClean="0">
              <a:latin typeface="Times New Roman" panose="02020603050405020304" pitchFamily="18" charset="0"/>
            </a:endParaRP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2133600"/>
            <a:ext cx="7162800" cy="31242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I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dentify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the transmitting station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Conduct tests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only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between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10:00 p.m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. and 6 a.m. local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time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Notify the FCC of the test transmission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800" dirty="0">
                <a:latin typeface="Times New Roman" panose="02020603050405020304" pitchFamily="18" charset="0"/>
              </a:rPr>
              <a:t>A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ll of these choices are correct</a:t>
            </a:r>
            <a:endParaRPr lang="en-US" altLang="en-US" sz="2800" dirty="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8317230-5CE1-4CB6-A4F8-3E7B8AB62352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9067800" cy="1143000"/>
          </a:xfrm>
        </p:spPr>
        <p:txBody>
          <a:bodyPr/>
          <a:lstStyle/>
          <a:p>
            <a:r>
              <a:rPr lang="en-US" altLang="en-US" sz="3200" smtClean="0"/>
              <a:t>T2A08</a:t>
            </a:r>
            <a:r>
              <a:rPr lang="en-US" altLang="en-US" sz="3600" smtClean="0"/>
              <a:t>	</a:t>
            </a:r>
            <a:r>
              <a:rPr lang="en-US" altLang="en-US" sz="2800" smtClean="0">
                <a:latin typeface="Times New Roman" panose="02020603050405020304" pitchFamily="18" charset="0"/>
              </a:rPr>
              <a:t>What is the meaning of the procedural signal 		"CQ"?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2438400"/>
            <a:ext cx="6472238" cy="26670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altLang="en-US" sz="2800" smtClean="0">
                <a:latin typeface="Times New Roman" panose="02020603050405020304" pitchFamily="18" charset="0"/>
              </a:rPr>
              <a:t>Call on the quarter hour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800" smtClean="0">
                <a:latin typeface="Times New Roman" panose="02020603050405020304" pitchFamily="18" charset="0"/>
              </a:rPr>
              <a:t>A new antenna is being tested (no station should answer)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800" smtClean="0">
                <a:latin typeface="Times New Roman" panose="02020603050405020304" pitchFamily="18" charset="0"/>
              </a:rPr>
              <a:t>Only the called station should transmit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800" smtClean="0">
                <a:latin typeface="Times New Roman" panose="02020603050405020304" pitchFamily="18" charset="0"/>
              </a:rPr>
              <a:t>Calling any station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69711A2-8A57-44BA-B048-E5349EAD589E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0"/>
            <a:ext cx="9067800" cy="1447800"/>
          </a:xfrm>
        </p:spPr>
        <p:txBody>
          <a:bodyPr/>
          <a:lstStyle/>
          <a:p>
            <a:r>
              <a:rPr lang="en-US" altLang="en-US" sz="3200" smtClean="0"/>
              <a:t>T2A12</a:t>
            </a:r>
            <a:r>
              <a:rPr lang="en-US" altLang="en-US" sz="3600" smtClean="0"/>
              <a:t>	</a:t>
            </a:r>
            <a:r>
              <a:rPr lang="en-US" altLang="en-US" sz="2800" smtClean="0">
                <a:latin typeface="Times New Roman" panose="02020603050405020304" pitchFamily="18" charset="0"/>
              </a:rPr>
              <a:t>Which of the following is a guideline to use 			when choosing an operating frequency for 			calling CQ?</a:t>
            </a:r>
            <a:endParaRPr lang="en-US" altLang="en-US" sz="2800" smtClean="0">
              <a:latin typeface="Rockwell" pitchFamily="18" charset="0"/>
            </a:endParaRP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47800" y="2362200"/>
            <a:ext cx="7086600" cy="2687638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altLang="en-US" sz="2800" smtClean="0">
                <a:latin typeface="Times New Roman" panose="02020603050405020304" pitchFamily="18" charset="0"/>
              </a:rPr>
              <a:t>Listen first to be sure that no one else is using the frequency 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800" smtClean="0">
                <a:latin typeface="Times New Roman" panose="02020603050405020304" pitchFamily="18" charset="0"/>
              </a:rPr>
              <a:t>Ask if the frequency is in use 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800" smtClean="0">
                <a:latin typeface="Times New Roman" panose="02020603050405020304" pitchFamily="18" charset="0"/>
              </a:rPr>
              <a:t>Make sure you are in your assigned band 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800" smtClean="0">
                <a:latin typeface="Times New Roman" panose="02020603050405020304" pitchFamily="18" charset="0"/>
              </a:rPr>
              <a:t>All of these choices are correct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5EAAAC1-4BB6-4721-9064-503BC958092F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3200" dirty="0" smtClean="0"/>
              <a:t>T4B13</a:t>
            </a:r>
            <a:r>
              <a:rPr lang="en-US" altLang="en-US" sz="4400" dirty="0" smtClean="0"/>
              <a:t>	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Which of the following is a use for the scanning 		function of an FM transceiver?</a:t>
            </a:r>
            <a:endParaRPr lang="en-US" altLang="en-US" sz="2800" dirty="0" smtClean="0">
              <a:latin typeface="Times New Roman" panose="02020603050405020304" pitchFamily="18" charset="0"/>
            </a:endParaRP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7996238" cy="38227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To check incoming signal deviation</a:t>
            </a:r>
            <a:endParaRPr lang="en-US" altLang="en-US" sz="2800" dirty="0" smtClean="0">
              <a:latin typeface="Times New Roman" panose="02020603050405020304" pitchFamily="18" charset="0"/>
            </a:endParaRPr>
          </a:p>
          <a:p>
            <a:pPr marL="609600" indent="-609600">
              <a:buFontTx/>
              <a:buAutoNum type="alphaUcPeriod"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To prevent interference to nearby repeaters</a:t>
            </a:r>
            <a:endParaRPr lang="en-US" altLang="en-US" sz="2800" dirty="0" smtClean="0">
              <a:latin typeface="Times New Roman" panose="02020603050405020304" pitchFamily="18" charset="0"/>
            </a:endParaRPr>
          </a:p>
          <a:p>
            <a:pPr marL="609600" indent="-609600">
              <a:buFontTx/>
              <a:buAutoNum type="alphaUcPeriod"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To scan through a range of frequencies to check for activity</a:t>
            </a:r>
            <a:endParaRPr lang="en-US" altLang="en-US" sz="2800" dirty="0" smtClean="0">
              <a:latin typeface="Times New Roman" panose="02020603050405020304" pitchFamily="18" charset="0"/>
            </a:endParaRPr>
          </a:p>
          <a:p>
            <a:pPr marL="609600" indent="-609600">
              <a:buFontTx/>
              <a:buAutoNum type="alphaUcPeriod"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To check for messages left on a digital bulletin board</a:t>
            </a:r>
            <a:endParaRPr lang="en-US" altLang="en-US" sz="2800" dirty="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5EAAAC1-4BB6-4721-9064-503BC958092F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3200" smtClean="0"/>
              <a:t>T2A05</a:t>
            </a:r>
            <a:r>
              <a:rPr lang="en-US" altLang="en-US" sz="4400" smtClean="0"/>
              <a:t>	</a:t>
            </a:r>
            <a:r>
              <a:rPr lang="en-US" altLang="en-US" sz="2800" smtClean="0">
                <a:latin typeface="Times New Roman" panose="02020603050405020304" pitchFamily="18" charset="0"/>
              </a:rPr>
              <a:t>How should you respond to a station calling CQ?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7996238" cy="38227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altLang="en-US" sz="2800" smtClean="0">
                <a:latin typeface="Times New Roman" panose="02020603050405020304" pitchFamily="18" charset="0"/>
              </a:rPr>
              <a:t>Transmit CQ followed by the other station’s call sign 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800" smtClean="0">
                <a:latin typeface="Times New Roman" panose="02020603050405020304" pitchFamily="18" charset="0"/>
              </a:rPr>
              <a:t>Transmit your call sign followed by the other station’s call sign 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800" smtClean="0">
                <a:latin typeface="Times New Roman" panose="02020603050405020304" pitchFamily="18" charset="0"/>
              </a:rPr>
              <a:t>Transmit the other station’s call sign followed by your call sign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800" smtClean="0">
                <a:latin typeface="Times New Roman" panose="02020603050405020304" pitchFamily="18" charset="0"/>
              </a:rPr>
              <a:t>Transmit a signal report followed by your call sign</a:t>
            </a:r>
          </a:p>
        </p:txBody>
      </p:sp>
    </p:spTree>
    <p:extLst>
      <p:ext uri="{BB962C8B-B14F-4D97-AF65-F5344CB8AC3E}">
        <p14:creationId xmlns:p14="http://schemas.microsoft.com/office/powerpoint/2010/main" val="269498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A45B323-956A-4B92-A562-63929580C6C1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r>
              <a:rPr lang="en-US" altLang="en-US" sz="3200" smtClean="0"/>
              <a:t>T2A04</a:t>
            </a:r>
            <a:r>
              <a:rPr lang="en-US" altLang="en-US" sz="3600" smtClean="0"/>
              <a:t>	</a:t>
            </a:r>
            <a:r>
              <a:rPr lang="en-US" altLang="en-US" sz="2800" smtClean="0">
                <a:latin typeface="Times New Roman" panose="02020603050405020304" pitchFamily="18" charset="0"/>
              </a:rPr>
              <a:t>What is an appropriate way to call another station 		on a repeater if you know the other station's call 		sign?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133600"/>
            <a:ext cx="7772400" cy="32766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altLang="en-US" sz="2800" smtClean="0">
                <a:latin typeface="Times New Roman" panose="02020603050405020304" pitchFamily="18" charset="0"/>
              </a:rPr>
              <a:t>Say break, break then say the station's call sign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800" smtClean="0">
                <a:latin typeface="Times New Roman" panose="02020603050405020304" pitchFamily="18" charset="0"/>
              </a:rPr>
              <a:t>Say the station's call sign then identify with your call sign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800" smtClean="0">
                <a:latin typeface="Times New Roman" panose="02020603050405020304" pitchFamily="18" charset="0"/>
              </a:rPr>
              <a:t>Say CQ three times then the other station's call sign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800" smtClean="0">
                <a:latin typeface="Times New Roman" panose="02020603050405020304" pitchFamily="18" charset="0"/>
              </a:rPr>
              <a:t>Wait for the station to call CQ then answer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25FD1AF-1F97-4DF2-9361-1DFACFA8E272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96400" cy="13716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smtClean="0"/>
              <a:t>T3A01</a:t>
            </a:r>
            <a:r>
              <a:rPr lang="en-US" altLang="en-US" sz="3600" smtClean="0"/>
              <a:t> 		</a:t>
            </a:r>
            <a:r>
              <a:rPr lang="en-US" altLang="en-US" sz="2600" smtClean="0">
                <a:latin typeface="Times New Roman" panose="02020603050405020304" pitchFamily="18" charset="0"/>
              </a:rPr>
              <a:t>What should you do if another operator reports that 		your station’s 2 meter signals were strong just a 			moment ago, 	but now they are weak or distorted?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382000" cy="3886200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Change the batteries in your radio to a different type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Turn on the CTCSS tone 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Ask the other operator to adjust his squelch control 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Try moving a few feet or changing the direction of your antenna if possible, as  reflections may be causing multi-path distortion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ABE15C5-A638-47FF-BEE2-90F92F13D46D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smtClean="0"/>
              <a:t>T3A06	</a:t>
            </a:r>
            <a:r>
              <a:rPr lang="en-US" altLang="en-US" sz="3600" smtClean="0"/>
              <a:t>	</a:t>
            </a:r>
            <a:r>
              <a:rPr lang="en-US" altLang="en-US" sz="2600" smtClean="0">
                <a:latin typeface="Times New Roman" panose="02020603050405020304" pitchFamily="18" charset="0"/>
              </a:rPr>
              <a:t>What term is commonly used to describe the rapid 		fluttering sound sometimes heard from mobile 			stations that are moving while transmitting?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2514600"/>
            <a:ext cx="4724400" cy="2209800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Flip-flopping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Picket fencing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Frequency shifting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Pulsing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100369E-BC00-4646-A904-824CC183BB06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6147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013EC4B-F6E6-4D37-9268-58A86ED9D4DF}" type="slidenum">
              <a:rPr lang="en-US" altLang="en-US" sz="14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 smtClean="0"/>
              <a:t>Amateur Radio Technician Class</a:t>
            </a:r>
            <a:br>
              <a:rPr lang="en-US" altLang="en-US" sz="2800" smtClean="0"/>
            </a:br>
            <a:r>
              <a:rPr lang="en-US" altLang="en-US" sz="2800" smtClean="0"/>
              <a:t>Element 2 Course Presentation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08100" y="1508125"/>
            <a:ext cx="7508875" cy="48339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800" b="1" smtClean="0">
                <a:latin typeface="Rockwell" pitchFamily="18" charset="0"/>
              </a:rPr>
              <a:t>ELEMENT 2 SUB-ELEMENTS </a:t>
            </a:r>
            <a:r>
              <a:rPr lang="en-US" altLang="en-US" sz="1400" b="1" smtClean="0">
                <a:latin typeface="Rockwell" pitchFamily="18" charset="0"/>
              </a:rPr>
              <a:t>(Groupings)</a:t>
            </a:r>
            <a:endParaRPr lang="en-US" altLang="en-US" sz="2800" b="1" smtClean="0">
              <a:latin typeface="Rockwell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800" b="1" smtClean="0">
              <a:latin typeface="Rockwell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smtClean="0">
                <a:latin typeface="Rockwell" pitchFamily="18" charset="0"/>
              </a:rPr>
              <a:t>Talk to Outer Space!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smtClean="0">
                <a:latin typeface="Rockwell" pitchFamily="18" charset="0"/>
              </a:rPr>
              <a:t>Your Computer Goes Ham Digital!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smtClean="0">
                <a:latin typeface="Rockwell" pitchFamily="18" charset="0"/>
              </a:rPr>
              <a:t>Multi-Mode Radio Excitement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smtClean="0">
                <a:latin typeface="Rockwell" pitchFamily="18" charset="0"/>
              </a:rPr>
              <a:t>Run Some Interference Protection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smtClean="0">
                <a:latin typeface="Rockwell" pitchFamily="18" charset="0"/>
              </a:rPr>
              <a:t>Electrons – Go With the Flow!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smtClean="0">
                <a:latin typeface="Rockwell" pitchFamily="18" charset="0"/>
              </a:rPr>
              <a:t>It’s the Law, per Mr. Ohm!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smtClean="0">
                <a:latin typeface="Rockwell" pitchFamily="18" charset="0"/>
              </a:rPr>
              <a:t>Go Picture These!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smtClean="0">
                <a:latin typeface="Rockwell" pitchFamily="18" charset="0"/>
              </a:rPr>
              <a:t>Antennas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smtClean="0">
                <a:latin typeface="Rockwell" pitchFamily="18" charset="0"/>
              </a:rPr>
              <a:t>Feed Me With Some Good Coax!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smtClean="0">
                <a:latin typeface="Rockwell" pitchFamily="18" charset="0"/>
              </a:rPr>
              <a:t>Safety First!</a:t>
            </a:r>
            <a:endParaRPr lang="en-US" altLang="en-US" sz="2400" smtClean="0">
              <a:latin typeface="Rockwell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301BEC2-4301-435F-AF0A-C51B1CD76C10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r>
              <a:rPr lang="en-US" altLang="en-US" sz="3200" smtClean="0"/>
              <a:t>T2B08</a:t>
            </a:r>
            <a:r>
              <a:rPr lang="en-US" altLang="en-US" sz="3600" smtClean="0"/>
              <a:t>	</a:t>
            </a:r>
            <a:r>
              <a:rPr lang="en-US" altLang="en-US" sz="2800" smtClean="0">
                <a:latin typeface="Times New Roman" panose="02020603050405020304" pitchFamily="18" charset="0"/>
              </a:rPr>
              <a:t>Which of the following applies when two stations 		transmitting on the same frequency interfere with 		each other?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828800"/>
            <a:ext cx="7207250" cy="40386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altLang="en-US" sz="2800" smtClean="0">
                <a:latin typeface="Times New Roman" panose="02020603050405020304" pitchFamily="18" charset="0"/>
              </a:rPr>
              <a:t>Common courtesy should prevail, but no one has absolute right to an amateur frequency 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800" smtClean="0">
                <a:latin typeface="Times New Roman" panose="02020603050405020304" pitchFamily="18" charset="0"/>
              </a:rPr>
              <a:t>Whoever has the strongest signal has priority on the frequency 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800" smtClean="0">
                <a:latin typeface="Times New Roman" panose="02020603050405020304" pitchFamily="18" charset="0"/>
              </a:rPr>
              <a:t>Whoever has been on the frequency the longest has priority on the frequency 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800" smtClean="0">
                <a:latin typeface="Times New Roman" panose="02020603050405020304" pitchFamily="18" charset="0"/>
              </a:rPr>
              <a:t>The station which has the weakest signal has priority on the frequency</a:t>
            </a:r>
            <a:r>
              <a:rPr lang="en-US" alt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6657A7F-0C16-4AB9-9E5D-97D4E19550A1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3200" smtClean="0"/>
              <a:t>T2B10</a:t>
            </a:r>
            <a:r>
              <a:rPr lang="en-US" altLang="en-US" sz="3600" smtClean="0"/>
              <a:t>	</a:t>
            </a:r>
            <a:r>
              <a:rPr lang="en-US" altLang="en-US" sz="2800" smtClean="0">
                <a:latin typeface="Times New Roman" panose="02020603050405020304" pitchFamily="18" charset="0"/>
              </a:rPr>
              <a:t>Which Q signal indicates that you are 	receiving 		interference from other stations?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0400" y="2362200"/>
            <a:ext cx="2124075" cy="2414588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altLang="en-US" sz="2800" smtClean="0">
                <a:latin typeface="Times New Roman" panose="02020603050405020304" pitchFamily="18" charset="0"/>
              </a:rPr>
              <a:t>QRM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800" smtClean="0">
                <a:latin typeface="Times New Roman" panose="02020603050405020304" pitchFamily="18" charset="0"/>
              </a:rPr>
              <a:t>QRN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800" smtClean="0">
                <a:latin typeface="Times New Roman" panose="02020603050405020304" pitchFamily="18" charset="0"/>
              </a:rPr>
              <a:t>QTH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800" smtClean="0">
                <a:latin typeface="Times New Roman" panose="02020603050405020304" pitchFamily="18" charset="0"/>
              </a:rPr>
              <a:t>QSB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50FCA83-D431-4F51-9ECA-28821EE06997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1185863"/>
          </a:xfrm>
        </p:spPr>
        <p:txBody>
          <a:bodyPr/>
          <a:lstStyle/>
          <a:p>
            <a:r>
              <a:rPr lang="en-US" altLang="en-US" sz="3200" smtClean="0"/>
              <a:t>T2B11</a:t>
            </a:r>
            <a:r>
              <a:rPr lang="en-US" altLang="en-US" sz="3600" smtClean="0"/>
              <a:t>	</a:t>
            </a:r>
            <a:r>
              <a:rPr lang="en-US" altLang="en-US" sz="2800" smtClean="0">
                <a:latin typeface="Times New Roman" panose="02020603050405020304" pitchFamily="18" charset="0"/>
              </a:rPr>
              <a:t>Which Q signal indicates that you are 	changing 		frequency?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4200" y="2362200"/>
            <a:ext cx="2354263" cy="22860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altLang="en-US" sz="2800" smtClean="0">
                <a:latin typeface="Times New Roman" panose="02020603050405020304" pitchFamily="18" charset="0"/>
              </a:rPr>
              <a:t>QRU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800" smtClean="0">
                <a:latin typeface="Times New Roman" panose="02020603050405020304" pitchFamily="18" charset="0"/>
              </a:rPr>
              <a:t>QSY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800" smtClean="0">
                <a:latin typeface="Times New Roman" panose="02020603050405020304" pitchFamily="18" charset="0"/>
              </a:rPr>
              <a:t>QSL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800" smtClean="0">
                <a:latin typeface="Times New Roman" panose="02020603050405020304" pitchFamily="18" charset="0"/>
              </a:rPr>
              <a:t>QRZ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2887C09-6380-45A4-BDA6-D9B986B9B7E4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33513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smtClean="0"/>
              <a:t>T8C03</a:t>
            </a:r>
            <a:r>
              <a:rPr lang="en-US" altLang="en-US" sz="3600" smtClean="0"/>
              <a:t>		</a:t>
            </a:r>
            <a:r>
              <a:rPr lang="en-US" altLang="en-US" sz="2800" smtClean="0">
                <a:latin typeface="Times New Roman" panose="02020603050405020304" pitchFamily="18" charset="0"/>
              </a:rPr>
              <a:t>What popular operating activity involves 			contacting as many stations as possible during a 		specified period of time?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438400"/>
            <a:ext cx="6781800" cy="2362200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Contesting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Net operations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Public service events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Simulated emergency exercises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B4A2024-F8C7-42D1-86E8-ACAE02ED0BBE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smtClean="0"/>
              <a:t>T8C04	</a:t>
            </a:r>
            <a:r>
              <a:rPr lang="en-US" altLang="en-US" sz="3600" smtClean="0"/>
              <a:t>	</a:t>
            </a:r>
            <a:r>
              <a:rPr lang="en-US" altLang="en-US" sz="2800" smtClean="0">
                <a:latin typeface="Times New Roman" panose="02020603050405020304" pitchFamily="18" charset="0"/>
              </a:rPr>
              <a:t>Which of the following is good procedure when 		contacting another station in a radio contest?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305800" cy="3962400"/>
          </a:xfrm>
        </p:spPr>
        <p:txBody>
          <a:bodyPr/>
          <a:lstStyle/>
          <a:p>
            <a:pPr marL="1487488" lvl="2" indent="-457200">
              <a:buFontTx/>
              <a:buAutoNum type="alphaUcPeriod"/>
            </a:pPr>
            <a:r>
              <a:rPr lang="en-US" altLang="en-US" sz="2800" smtClean="0">
                <a:latin typeface="Times New Roman" panose="02020603050405020304" pitchFamily="18" charset="0"/>
              </a:rPr>
              <a:t>Be sure to sign only the last two letters of your call if there is a pileup calling the station</a:t>
            </a:r>
          </a:p>
          <a:p>
            <a:pPr marL="1487488" lvl="2" indent="-457200">
              <a:buFontTx/>
              <a:buAutoNum type="alphaUcPeriod"/>
            </a:pPr>
            <a:r>
              <a:rPr lang="en-US" altLang="en-US" sz="2800" smtClean="0">
                <a:latin typeface="Times New Roman" panose="02020603050405020304" pitchFamily="18" charset="0"/>
              </a:rPr>
              <a:t>Work the station twice to be sure that you are in his log</a:t>
            </a:r>
          </a:p>
          <a:p>
            <a:pPr marL="1487488" lvl="2" indent="-457200">
              <a:buFontTx/>
              <a:buAutoNum type="alphaUcPeriod"/>
            </a:pPr>
            <a:r>
              <a:rPr lang="en-US" altLang="en-US" sz="2800" smtClean="0">
                <a:latin typeface="Times New Roman" panose="02020603050405020304" pitchFamily="18" charset="0"/>
              </a:rPr>
              <a:t>Send only the minimum information needed for proper identification and the contest exchange</a:t>
            </a:r>
          </a:p>
          <a:p>
            <a:pPr marL="1487488" lvl="2" indent="-457200">
              <a:buFontTx/>
              <a:buAutoNum type="alphaUcPeriod"/>
            </a:pPr>
            <a:r>
              <a:rPr lang="en-US" altLang="en-US" sz="2800" smtClean="0">
                <a:latin typeface="Times New Roman" panose="02020603050405020304" pitchFamily="18" charset="0"/>
              </a:rPr>
              <a:t>All of these choices are correct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54EE5E-7D06-4631-9702-1558C1A4CF8C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>
              <a:tabLst>
                <a:tab pos="1376363" algn="l"/>
              </a:tabLst>
            </a:pPr>
            <a:r>
              <a:rPr lang="en-US" altLang="en-US" sz="3200" smtClean="0"/>
              <a:t>T8C05</a:t>
            </a:r>
            <a:r>
              <a:rPr lang="en-US" altLang="en-US" sz="3600" smtClean="0"/>
              <a:t>		</a:t>
            </a:r>
            <a:r>
              <a:rPr lang="en-US" altLang="en-US" sz="2800" smtClean="0">
                <a:latin typeface="Times New Roman" panose="02020603050405020304" pitchFamily="18" charset="0"/>
              </a:rPr>
              <a:t>What is a grid locator?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057400"/>
            <a:ext cx="7543800" cy="3505200"/>
          </a:xfrm>
        </p:spPr>
        <p:txBody>
          <a:bodyPr/>
          <a:lstStyle/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A letter-number designator assigned to a geographic location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A letter-number designator assigned to an azimuth and elevation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An instrument for neutralizing a final amplifier</a:t>
            </a:r>
          </a:p>
          <a:p>
            <a:pPr marL="995363" lvl="1" indent="-533400">
              <a:buFontTx/>
              <a:buAutoNum type="alphaUcPeriod"/>
            </a:pPr>
            <a:r>
              <a:rPr lang="en-US" altLang="en-US" smtClean="0">
                <a:latin typeface="Times New Roman" panose="02020603050405020304" pitchFamily="18" charset="0"/>
              </a:rPr>
              <a:t>An instrument for radio direction finding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6AEB378-DA4B-4C13-AF62-6B5B2F8DAC84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7171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7E4486F-EE2D-4D56-BE1D-A7AF2047A32E}" type="slidenum">
              <a:rPr lang="en-US" altLang="en-US" sz="14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Going  Solo – Your First Amateur Radio Transmission</a:t>
            </a:r>
          </a:p>
        </p:txBody>
      </p:sp>
      <p:pic>
        <p:nvPicPr>
          <p:cNvPr id="1153039" name="Picture 15" descr="ANd9GcS8q_zGM_6uu6Jmp3El4ZZ-QfRGhdcN9_PlkxgU_XrStnJ7q9Ow2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40080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3040" name="Text Box 16"/>
          <p:cNvSpPr txBox="1">
            <a:spLocks noChangeArrowheads="1"/>
          </p:cNvSpPr>
          <p:nvPr/>
        </p:nvSpPr>
        <p:spPr bwMode="auto">
          <a:xfrm>
            <a:off x="4648200" y="41148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Receiver</a:t>
            </a:r>
          </a:p>
        </p:txBody>
      </p:sp>
      <p:pic>
        <p:nvPicPr>
          <p:cNvPr id="1153042" name="Picture 18" descr="ANd9GcTpPIZGl6X3-KJ20_TPYu6jNwvQhTlFfEzZlZJiBPkjhnIJ_Akk2w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495800"/>
            <a:ext cx="6019800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53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53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53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53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53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53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30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1AD3CBD-6232-460F-A018-D7185DAF90B2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8195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41FFC38-CCEF-4981-A88E-FA5548F6749D}" type="slidenum">
              <a:rPr lang="en-US" altLang="en-US" sz="14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67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90675"/>
            <a:ext cx="8915400" cy="5267325"/>
          </a:xfrm>
        </p:spPr>
        <p:txBody>
          <a:bodyPr/>
          <a:lstStyle/>
          <a:p>
            <a:pPr marL="465138" lvl="1" indent="-233363" eaLnBrk="1" hangingPunct="1">
              <a:spcBef>
                <a:spcPct val="0"/>
              </a:spcBef>
            </a:pPr>
            <a:r>
              <a:rPr lang="en-US" altLang="en-US" smtClean="0">
                <a:latin typeface="Times New Roman" panose="02020603050405020304" pitchFamily="18" charset="0"/>
              </a:rPr>
              <a:t>A keypad or VFO knob can be used to enter the operating frequency on a modern transceiver.  </a:t>
            </a:r>
            <a:r>
              <a:rPr lang="en-US" altLang="en-US" sz="1000" smtClean="0">
                <a:latin typeface="Times New Roman" panose="02020603050405020304" pitchFamily="18" charset="0"/>
              </a:rPr>
              <a:t>T4B02</a:t>
            </a:r>
            <a:endParaRPr lang="en-US" altLang="en-US" smtClean="0">
              <a:latin typeface="Times New Roman" panose="02020603050405020304" pitchFamily="18" charset="0"/>
            </a:endParaRPr>
          </a:p>
          <a:p>
            <a:pPr marL="465138" lvl="1" indent="-233363" eaLnBrk="1" hangingPunct="1">
              <a:spcBef>
                <a:spcPct val="0"/>
              </a:spcBef>
            </a:pPr>
            <a:endParaRPr lang="en-US" altLang="en-US" smtClean="0">
              <a:latin typeface="Times New Roman" panose="02020603050405020304" pitchFamily="18" charset="0"/>
            </a:endParaRPr>
          </a:p>
          <a:p>
            <a:pPr marL="465138" lvl="1" indent="-233363" eaLnBrk="1" hangingPunct="1">
              <a:spcBef>
                <a:spcPct val="0"/>
              </a:spcBef>
            </a:pPr>
            <a:endParaRPr lang="en-US" altLang="en-US" smtClean="0">
              <a:latin typeface="Times New Roman" panose="02020603050405020304" pitchFamily="18" charset="0"/>
            </a:endParaRPr>
          </a:p>
          <a:p>
            <a:pPr marL="465138" lvl="1" indent="-233363" eaLnBrk="1" hangingPunct="1">
              <a:spcBef>
                <a:spcPct val="0"/>
              </a:spcBef>
            </a:pPr>
            <a:endParaRPr lang="en-US" altLang="en-US" smtClean="0">
              <a:latin typeface="Times New Roman" panose="02020603050405020304" pitchFamily="18" charset="0"/>
            </a:endParaRPr>
          </a:p>
          <a:p>
            <a:pPr marL="465138" lvl="1" indent="-233363" eaLnBrk="1" hangingPunct="1">
              <a:spcBef>
                <a:spcPct val="0"/>
              </a:spcBef>
            </a:pPr>
            <a:endParaRPr lang="en-US" altLang="en-US" smtClean="0"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en-US" altLang="en-US" sz="2400" smtClean="0">
              <a:latin typeface="Times New Roman" panose="02020603050405020304" pitchFamily="18" charset="0"/>
            </a:endParaRPr>
          </a:p>
          <a:p>
            <a:pPr marL="465138" lvl="1" indent="-233363" eaLnBrk="1" hangingPunct="1">
              <a:spcBef>
                <a:spcPct val="0"/>
              </a:spcBef>
            </a:pPr>
            <a:endParaRPr lang="en-US" altLang="en-US" smtClean="0">
              <a:latin typeface="Times New Roman" panose="02020603050405020304" pitchFamily="18" charset="0"/>
            </a:endParaRPr>
          </a:p>
          <a:p>
            <a:pPr marL="465138" lvl="1" indent="-233363" eaLnBrk="1" hangingPunct="1">
              <a:spcBef>
                <a:spcPct val="0"/>
              </a:spcBef>
            </a:pPr>
            <a:endParaRPr lang="en-US" altLang="en-US" sz="1800" smtClean="0">
              <a:solidFill>
                <a:srgbClr val="FF0000"/>
              </a:solidFill>
              <a:latin typeface="Rockwell" pitchFamily="18" charset="0"/>
            </a:endParaRPr>
          </a:p>
        </p:txBody>
      </p:sp>
      <p:sp>
        <p:nvSpPr>
          <p:cNvPr id="8197" name="Rectangle 2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Going  Solo – Your First Amateur Radio Transmission</a:t>
            </a:r>
          </a:p>
        </p:txBody>
      </p:sp>
      <p:pic>
        <p:nvPicPr>
          <p:cNvPr id="10055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71800"/>
            <a:ext cx="5105400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5575" name="Text Box 7"/>
          <p:cNvSpPr txBox="1">
            <a:spLocks noChangeArrowheads="1"/>
          </p:cNvSpPr>
          <p:nvPr/>
        </p:nvSpPr>
        <p:spPr bwMode="auto">
          <a:xfrm>
            <a:off x="304800" y="37338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KeyPad</a:t>
            </a:r>
          </a:p>
        </p:txBody>
      </p:sp>
      <p:sp>
        <p:nvSpPr>
          <p:cNvPr id="1005576" name="Line 8"/>
          <p:cNvSpPr>
            <a:spLocks noChangeShapeType="1"/>
          </p:cNvSpPr>
          <p:nvPr/>
        </p:nvSpPr>
        <p:spPr bwMode="auto">
          <a:xfrm>
            <a:off x="1371600" y="3962400"/>
            <a:ext cx="1524000" cy="304800"/>
          </a:xfrm>
          <a:prstGeom prst="line">
            <a:avLst/>
          </a:prstGeom>
          <a:noFill/>
          <a:ln w="57150" cap="sq">
            <a:solidFill>
              <a:schemeClr val="accent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5577" name="Line 9"/>
          <p:cNvSpPr>
            <a:spLocks noChangeShapeType="1"/>
          </p:cNvSpPr>
          <p:nvPr/>
        </p:nvSpPr>
        <p:spPr bwMode="auto">
          <a:xfrm flipH="1">
            <a:off x="4800600" y="4114800"/>
            <a:ext cx="3200400" cy="533400"/>
          </a:xfrm>
          <a:prstGeom prst="line">
            <a:avLst/>
          </a:prstGeom>
          <a:noFill/>
          <a:ln w="57150" cap="sq">
            <a:solidFill>
              <a:schemeClr val="accent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5578" name="Text Box 10"/>
          <p:cNvSpPr txBox="1">
            <a:spLocks noChangeArrowheads="1"/>
          </p:cNvSpPr>
          <p:nvPr/>
        </p:nvSpPr>
        <p:spPr bwMode="auto">
          <a:xfrm>
            <a:off x="8001000" y="38862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VFO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7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7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5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5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05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05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05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05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5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5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05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05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5575" grpId="0"/>
      <p:bldP spid="1005576" grpId="0" animBg="1"/>
      <p:bldP spid="1005577" grpId="0" animBg="1"/>
      <p:bldP spid="10055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13BCA40-8517-438B-9431-3F2F1D61D219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9219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995DC79-C34B-458D-98BF-23411DDB27AF}" type="slidenum">
              <a:rPr lang="en-US" altLang="en-US" sz="14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67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90675"/>
            <a:ext cx="8915400" cy="5267325"/>
          </a:xfrm>
        </p:spPr>
        <p:txBody>
          <a:bodyPr/>
          <a:lstStyle/>
          <a:p>
            <a:pPr marL="465138" lvl="1" indent="-233363" eaLnBrk="1" hangingPunct="1">
              <a:spcBef>
                <a:spcPct val="0"/>
              </a:spcBef>
            </a:pPr>
            <a:r>
              <a:rPr lang="en-US" altLang="en-US" dirty="0" smtClean="0">
                <a:latin typeface="Times New Roman" panose="02020603050405020304" pitchFamily="18" charset="0"/>
              </a:rPr>
              <a:t>The squelch control on a transceiver will mute the receiver output noise when no signal is being received. </a:t>
            </a:r>
            <a:r>
              <a:rPr lang="en-US" altLang="en-US" sz="1000" dirty="0" smtClean="0">
                <a:latin typeface="Times New Roman" panose="02020603050405020304" pitchFamily="18" charset="0"/>
              </a:rPr>
              <a:t>T4B03</a:t>
            </a:r>
            <a:endParaRPr lang="en-US" altLang="en-US" dirty="0" smtClean="0">
              <a:latin typeface="Times New Roman" panose="02020603050405020304" pitchFamily="18" charset="0"/>
            </a:endParaRPr>
          </a:p>
          <a:p>
            <a:pPr marL="465138" lvl="1" indent="-233363" eaLnBrk="1" hangingPunct="1">
              <a:spcBef>
                <a:spcPct val="0"/>
              </a:spcBef>
            </a:pPr>
            <a:endParaRPr lang="en-US" altLang="en-US" dirty="0" smtClean="0">
              <a:latin typeface="Times New Roman" panose="02020603050405020304" pitchFamily="18" charset="0"/>
            </a:endParaRPr>
          </a:p>
          <a:p>
            <a:pPr marL="465138" lvl="1" indent="-233363" eaLnBrk="1" hangingPunct="1">
              <a:spcBef>
                <a:spcPct val="0"/>
              </a:spcBef>
            </a:pPr>
            <a:endParaRPr lang="en-US" altLang="en-US" dirty="0" smtClean="0">
              <a:latin typeface="Times New Roman" panose="02020603050405020304" pitchFamily="18" charset="0"/>
            </a:endParaRPr>
          </a:p>
          <a:p>
            <a:pPr marL="465138" lvl="1" indent="-233363" eaLnBrk="1" hangingPunct="1">
              <a:spcBef>
                <a:spcPct val="0"/>
              </a:spcBef>
            </a:pPr>
            <a:endParaRPr lang="en-US" altLang="en-US" dirty="0" smtClean="0">
              <a:latin typeface="Times New Roman" panose="02020603050405020304" pitchFamily="18" charset="0"/>
            </a:endParaRPr>
          </a:p>
          <a:p>
            <a:pPr marL="465138" lvl="1" indent="-233363" eaLnBrk="1" hangingPunct="1">
              <a:spcBef>
                <a:spcPct val="0"/>
              </a:spcBef>
            </a:pPr>
            <a:endParaRPr lang="en-US" altLang="en-US" dirty="0" smtClean="0">
              <a:latin typeface="Times New Roman" panose="02020603050405020304" pitchFamily="18" charset="0"/>
            </a:endParaRPr>
          </a:p>
          <a:p>
            <a:pPr marL="465138" lvl="1" indent="-233363" eaLnBrk="1" hangingPunct="1">
              <a:spcBef>
                <a:spcPct val="0"/>
              </a:spcBef>
            </a:pPr>
            <a:endParaRPr lang="en-US" altLang="en-US" dirty="0" smtClean="0">
              <a:latin typeface="Times New Roman" panose="02020603050405020304" pitchFamily="18" charset="0"/>
            </a:endParaRPr>
          </a:p>
          <a:p>
            <a:pPr marL="465138" lvl="1" indent="-233363" eaLnBrk="1" hangingPunct="1">
              <a:spcBef>
                <a:spcPct val="0"/>
              </a:spcBef>
            </a:pPr>
            <a:endParaRPr lang="en-US" altLang="en-US" dirty="0" smtClean="0">
              <a:latin typeface="Times New Roman" panose="02020603050405020304" pitchFamily="18" charset="0"/>
            </a:endParaRPr>
          </a:p>
          <a:p>
            <a:pPr marL="465138" lvl="1" indent="-233363" eaLnBrk="1" hangingPunct="1">
              <a:spcBef>
                <a:spcPct val="0"/>
              </a:spcBef>
            </a:pPr>
            <a:endParaRPr lang="en-US" altLang="en-US" dirty="0" smtClean="0">
              <a:latin typeface="Times New Roman" panose="02020603050405020304" pitchFamily="18" charset="0"/>
            </a:endParaRPr>
          </a:p>
          <a:p>
            <a:pPr marL="465138" lvl="1" indent="-233363" eaLnBrk="1" hangingPunct="1">
              <a:spcBef>
                <a:spcPct val="0"/>
              </a:spcBef>
            </a:pPr>
            <a:endParaRPr lang="en-US" altLang="en-US" sz="1000" dirty="0" smtClean="0">
              <a:latin typeface="Times New Roman" panose="02020603050405020304" pitchFamily="18" charset="0"/>
            </a:endParaRPr>
          </a:p>
          <a:p>
            <a:pPr marL="465138" lvl="1" indent="-233363" eaLnBrk="1" hangingPunct="1">
              <a:spcBef>
                <a:spcPct val="0"/>
              </a:spcBef>
            </a:pPr>
            <a:endParaRPr lang="en-US" altLang="en-US" sz="1800" dirty="0" smtClean="0">
              <a:solidFill>
                <a:srgbClr val="FF0000"/>
              </a:solidFill>
              <a:latin typeface="Rockwell" pitchFamily="18" charset="0"/>
            </a:endParaRPr>
          </a:p>
        </p:txBody>
      </p:sp>
      <p:sp>
        <p:nvSpPr>
          <p:cNvPr id="9221" name="Rectangle 2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Going  Solo – Your First Amateur Radio Transmission</a:t>
            </a:r>
          </a:p>
        </p:txBody>
      </p:sp>
      <p:pic>
        <p:nvPicPr>
          <p:cNvPr id="115201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057" y="2882106"/>
            <a:ext cx="45720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2011" name="Text Box 11"/>
          <p:cNvSpPr txBox="1">
            <a:spLocks noChangeArrowheads="1"/>
          </p:cNvSpPr>
          <p:nvPr/>
        </p:nvSpPr>
        <p:spPr bwMode="auto">
          <a:xfrm>
            <a:off x="685800" y="25908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</a:rPr>
              <a:t>2-meter band</a:t>
            </a:r>
          </a:p>
        </p:txBody>
      </p:sp>
      <p:sp>
        <p:nvSpPr>
          <p:cNvPr id="1152012" name="Text Box 12"/>
          <p:cNvSpPr txBox="1">
            <a:spLocks noChangeArrowheads="1"/>
          </p:cNvSpPr>
          <p:nvPr/>
        </p:nvSpPr>
        <p:spPr bwMode="auto">
          <a:xfrm>
            <a:off x="7848600" y="38862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</a:rPr>
              <a:t>Squelch</a:t>
            </a:r>
          </a:p>
        </p:txBody>
      </p:sp>
      <p:sp>
        <p:nvSpPr>
          <p:cNvPr id="1152013" name="Line 13"/>
          <p:cNvSpPr>
            <a:spLocks noChangeShapeType="1"/>
          </p:cNvSpPr>
          <p:nvPr/>
        </p:nvSpPr>
        <p:spPr bwMode="auto">
          <a:xfrm>
            <a:off x="1524000" y="4114800"/>
            <a:ext cx="1143000" cy="0"/>
          </a:xfrm>
          <a:prstGeom prst="line">
            <a:avLst/>
          </a:prstGeom>
          <a:noFill/>
          <a:ln w="57150" cap="sq">
            <a:solidFill>
              <a:schemeClr val="accent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52014" name="Line 14"/>
          <p:cNvSpPr>
            <a:spLocks noChangeShapeType="1"/>
          </p:cNvSpPr>
          <p:nvPr/>
        </p:nvSpPr>
        <p:spPr bwMode="auto">
          <a:xfrm flipH="1" flipV="1">
            <a:off x="6705600" y="4114800"/>
            <a:ext cx="1143000" cy="0"/>
          </a:xfrm>
          <a:prstGeom prst="line">
            <a:avLst/>
          </a:prstGeom>
          <a:noFill/>
          <a:ln w="57150" cap="sq">
            <a:solidFill>
              <a:schemeClr val="accent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52016" name="Text Box 16"/>
          <p:cNvSpPr txBox="1">
            <a:spLocks noChangeArrowheads="1"/>
          </p:cNvSpPr>
          <p:nvPr/>
        </p:nvSpPr>
        <p:spPr bwMode="auto">
          <a:xfrm>
            <a:off x="7848600" y="3200400"/>
            <a:ext cx="990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</a:rPr>
              <a:t>Volume control</a:t>
            </a:r>
          </a:p>
        </p:txBody>
      </p:sp>
      <p:sp>
        <p:nvSpPr>
          <p:cNvPr id="1152017" name="Text Box 17"/>
          <p:cNvSpPr txBox="1">
            <a:spLocks noChangeArrowheads="1"/>
          </p:cNvSpPr>
          <p:nvPr/>
        </p:nvSpPr>
        <p:spPr bwMode="auto">
          <a:xfrm>
            <a:off x="228600" y="38862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</a:rPr>
              <a:t>Squelch</a:t>
            </a:r>
          </a:p>
        </p:txBody>
      </p:sp>
      <p:sp>
        <p:nvSpPr>
          <p:cNvPr id="1152018" name="Line 18"/>
          <p:cNvSpPr>
            <a:spLocks noChangeShapeType="1"/>
          </p:cNvSpPr>
          <p:nvPr/>
        </p:nvSpPr>
        <p:spPr bwMode="auto">
          <a:xfrm flipH="1" flipV="1">
            <a:off x="6781800" y="3429000"/>
            <a:ext cx="990600" cy="0"/>
          </a:xfrm>
          <a:prstGeom prst="line">
            <a:avLst/>
          </a:prstGeom>
          <a:noFill/>
          <a:ln w="57150" cap="sq">
            <a:solidFill>
              <a:schemeClr val="accent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52019" name="Text Box 19"/>
          <p:cNvSpPr txBox="1">
            <a:spLocks noChangeArrowheads="1"/>
          </p:cNvSpPr>
          <p:nvPr/>
        </p:nvSpPr>
        <p:spPr bwMode="auto">
          <a:xfrm>
            <a:off x="381000" y="3200400"/>
            <a:ext cx="990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</a:rPr>
              <a:t>Volume control</a:t>
            </a:r>
          </a:p>
        </p:txBody>
      </p:sp>
      <p:sp>
        <p:nvSpPr>
          <p:cNvPr id="1152021" name="Text Box 21"/>
          <p:cNvSpPr txBox="1">
            <a:spLocks noChangeArrowheads="1"/>
          </p:cNvSpPr>
          <p:nvPr/>
        </p:nvSpPr>
        <p:spPr bwMode="auto">
          <a:xfrm>
            <a:off x="609600" y="46482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</a:rPr>
              <a:t>VFO</a:t>
            </a:r>
          </a:p>
        </p:txBody>
      </p:sp>
      <p:sp>
        <p:nvSpPr>
          <p:cNvPr id="1152022" name="Line 22"/>
          <p:cNvSpPr>
            <a:spLocks noChangeShapeType="1"/>
          </p:cNvSpPr>
          <p:nvPr/>
        </p:nvSpPr>
        <p:spPr bwMode="auto">
          <a:xfrm>
            <a:off x="1524000" y="4876800"/>
            <a:ext cx="1143000" cy="0"/>
          </a:xfrm>
          <a:prstGeom prst="line">
            <a:avLst/>
          </a:prstGeom>
          <a:noFill/>
          <a:ln w="57150" cap="sq">
            <a:solidFill>
              <a:schemeClr val="accent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52023" name="Text Box 23"/>
          <p:cNvSpPr txBox="1">
            <a:spLocks noChangeArrowheads="1"/>
          </p:cNvSpPr>
          <p:nvPr/>
        </p:nvSpPr>
        <p:spPr bwMode="auto">
          <a:xfrm>
            <a:off x="8001000" y="45720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</a:rPr>
              <a:t>VFO</a:t>
            </a:r>
          </a:p>
        </p:txBody>
      </p:sp>
      <p:sp>
        <p:nvSpPr>
          <p:cNvPr id="1152024" name="Line 24"/>
          <p:cNvSpPr>
            <a:spLocks noChangeShapeType="1"/>
          </p:cNvSpPr>
          <p:nvPr/>
        </p:nvSpPr>
        <p:spPr bwMode="auto">
          <a:xfrm flipH="1" flipV="1">
            <a:off x="6781800" y="4800600"/>
            <a:ext cx="1143000" cy="0"/>
          </a:xfrm>
          <a:prstGeom prst="line">
            <a:avLst/>
          </a:prstGeom>
          <a:noFill/>
          <a:ln w="57150" cap="sq">
            <a:solidFill>
              <a:schemeClr val="accent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52025" name="Text Box 25"/>
          <p:cNvSpPr txBox="1">
            <a:spLocks noChangeArrowheads="1"/>
          </p:cNvSpPr>
          <p:nvPr/>
        </p:nvSpPr>
        <p:spPr bwMode="auto">
          <a:xfrm>
            <a:off x="7010400" y="25908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</a:rPr>
              <a:t>70 cm band</a:t>
            </a:r>
          </a:p>
        </p:txBody>
      </p:sp>
      <p:sp>
        <p:nvSpPr>
          <p:cNvPr id="1152027" name="Line 27"/>
          <p:cNvSpPr>
            <a:spLocks noChangeShapeType="1"/>
          </p:cNvSpPr>
          <p:nvPr/>
        </p:nvSpPr>
        <p:spPr bwMode="auto">
          <a:xfrm>
            <a:off x="1447800" y="3429000"/>
            <a:ext cx="1143000" cy="0"/>
          </a:xfrm>
          <a:prstGeom prst="line">
            <a:avLst/>
          </a:prstGeom>
          <a:noFill/>
          <a:ln w="57150" cap="sq">
            <a:solidFill>
              <a:schemeClr val="accent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7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7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5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52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52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52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52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52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52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52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52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52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52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52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52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52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52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52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152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52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52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52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52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152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152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152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152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152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152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152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152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2011" grpId="0"/>
      <p:bldP spid="1152012" grpId="0"/>
      <p:bldP spid="1152013" grpId="0" animBg="1"/>
      <p:bldP spid="1152014" grpId="0" animBg="1"/>
      <p:bldP spid="1152016" grpId="0"/>
      <p:bldP spid="1152017" grpId="0"/>
      <p:bldP spid="1152018" grpId="0" animBg="1"/>
      <p:bldP spid="1152019" grpId="0"/>
      <p:bldP spid="1152021" grpId="0"/>
      <p:bldP spid="1152022" grpId="0" animBg="1"/>
      <p:bldP spid="1152023" grpId="0"/>
      <p:bldP spid="1152024" grpId="0" animBg="1"/>
      <p:bldP spid="1152025" grpId="0"/>
      <p:bldP spid="11520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C2E1CF1-C5A2-41E1-B463-ABAC7ECC8815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0243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889D771-DACD-4EC0-B784-46F0CA5D9B08}" type="slidenum">
              <a:rPr lang="en-US" altLang="en-US" sz="14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67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8988425" cy="5334000"/>
          </a:xfrm>
        </p:spPr>
        <p:txBody>
          <a:bodyPr/>
          <a:lstStyle/>
          <a:p>
            <a:pPr marL="465138" lvl="1" indent="-233363" eaLnBrk="1" hangingPunct="1">
              <a:lnSpc>
                <a:spcPct val="80000"/>
              </a:lnSpc>
            </a:pPr>
            <a:r>
              <a:rPr lang="en-US" altLang="en-US" dirty="0" smtClean="0">
                <a:latin typeface="Times New Roman" panose="02020603050405020304" pitchFamily="18" charset="0"/>
              </a:rPr>
              <a:t>Simplex communication is the term used to describe an amateur station that is transmitting and receiving on the same frequency. </a:t>
            </a:r>
            <a:r>
              <a:rPr lang="en-US" altLang="en-US" sz="1000" dirty="0" smtClean="0">
                <a:latin typeface="Times New Roman" panose="02020603050405020304" pitchFamily="18" charset="0"/>
              </a:rPr>
              <a:t>T2A11</a:t>
            </a:r>
            <a:endParaRPr lang="en-US" altLang="en-US" dirty="0" smtClean="0">
              <a:latin typeface="Times New Roman" panose="02020603050405020304" pitchFamily="18" charset="0"/>
            </a:endParaRPr>
          </a:p>
          <a:p>
            <a:pPr marL="465138" lvl="1" indent="-233363" eaLnBrk="1" hangingPunct="1">
              <a:lnSpc>
                <a:spcPct val="80000"/>
              </a:lnSpc>
            </a:pPr>
            <a:endParaRPr lang="en-US" altLang="en-US" dirty="0" smtClean="0">
              <a:latin typeface="Times New Roman" panose="02020603050405020304" pitchFamily="18" charset="0"/>
            </a:endParaRPr>
          </a:p>
          <a:p>
            <a:pPr marL="465138" lvl="1" indent="-233363" eaLnBrk="1" hangingPunct="1">
              <a:lnSpc>
                <a:spcPct val="80000"/>
              </a:lnSpc>
            </a:pPr>
            <a:endParaRPr lang="en-US" altLang="en-US" dirty="0" smtClean="0">
              <a:latin typeface="Times New Roman" panose="02020603050405020304" pitchFamily="18" charset="0"/>
            </a:endParaRPr>
          </a:p>
          <a:p>
            <a:pPr marL="465138" lvl="1" indent="-233363" eaLnBrk="1" hangingPunct="1">
              <a:lnSpc>
                <a:spcPct val="80000"/>
              </a:lnSpc>
            </a:pPr>
            <a:endParaRPr lang="en-US" altLang="en-US" dirty="0" smtClean="0">
              <a:latin typeface="Times New Roman" panose="02020603050405020304" pitchFamily="18" charset="0"/>
            </a:endParaRPr>
          </a:p>
          <a:p>
            <a:pPr marL="465138" lvl="1" indent="-233363" eaLnBrk="1" hangingPunct="1">
              <a:lnSpc>
                <a:spcPct val="80000"/>
              </a:lnSpc>
            </a:pPr>
            <a:r>
              <a:rPr lang="en-US" altLang="en-US" dirty="0" smtClean="0">
                <a:latin typeface="Times New Roman" panose="02020603050405020304" pitchFamily="18" charset="0"/>
              </a:rPr>
              <a:t>Simplex channels are designated in the VHF/UHF band plan so stations within mutual communications range can communicate without tying up a repeater.  </a:t>
            </a:r>
            <a:r>
              <a:rPr lang="en-US" altLang="en-US" sz="1000" dirty="0" smtClean="0">
                <a:latin typeface="Times New Roman" panose="02020603050405020304" pitchFamily="18" charset="0"/>
              </a:rPr>
              <a:t>T2B12</a:t>
            </a:r>
          </a:p>
          <a:p>
            <a:pPr marL="465138" lvl="1" indent="-233363" eaLnBrk="1" hangingPunct="1">
              <a:lnSpc>
                <a:spcPct val="80000"/>
              </a:lnSpc>
            </a:pPr>
            <a:endParaRPr lang="en-US" altLang="en-US" sz="1000" dirty="0" smtClean="0">
              <a:latin typeface="Times New Roman" panose="02020603050405020304" pitchFamily="18" charset="0"/>
            </a:endParaRPr>
          </a:p>
          <a:p>
            <a:pPr marL="465138" lvl="1" indent="-233363" eaLnBrk="1" hangingPunct="1">
              <a:lnSpc>
                <a:spcPct val="80000"/>
              </a:lnSpc>
            </a:pPr>
            <a:r>
              <a:rPr lang="en-US" altLang="en-US" dirty="0" smtClean="0">
                <a:latin typeface="Times New Roman" panose="02020603050405020304" pitchFamily="18" charset="0"/>
              </a:rPr>
              <a:t>When an amateur operator makes on-air transmission to test equipment or antenna, properly identify the transmitting station.  </a:t>
            </a:r>
            <a:r>
              <a:rPr lang="en-US" altLang="en-US" sz="1000" dirty="0" smtClean="0">
                <a:latin typeface="Times New Roman" panose="02020603050405020304" pitchFamily="18" charset="0"/>
              </a:rPr>
              <a:t>T2A06</a:t>
            </a:r>
            <a:endParaRPr lang="en-US" altLang="en-US" dirty="0" smtClean="0">
              <a:latin typeface="Times New Roman" panose="02020603050405020304" pitchFamily="18" charset="0"/>
            </a:endParaRPr>
          </a:p>
          <a:p>
            <a:pPr marL="465138" lvl="1" indent="-233363" eaLnBrk="1" hangingPunct="1"/>
            <a:endParaRPr lang="en-US" altLang="en-US" dirty="0" smtClean="0">
              <a:latin typeface="Times New Roman" panose="02020603050405020304" pitchFamily="18" charset="0"/>
            </a:endParaRPr>
          </a:p>
          <a:p>
            <a:pPr marL="465138" lvl="1" indent="-233363" eaLnBrk="1" hangingPunct="1"/>
            <a:endParaRPr lang="en-US" altLang="en-US" dirty="0" smtClean="0">
              <a:latin typeface="Times New Roman" panose="02020603050405020304" pitchFamily="18" charset="0"/>
            </a:endParaRPr>
          </a:p>
          <a:p>
            <a:pPr marL="465138" lvl="1" indent="-233363" eaLnBrk="1" hangingPunct="1"/>
            <a:endParaRPr lang="en-US" altLang="en-US" dirty="0" smtClean="0">
              <a:latin typeface="Times New Roman" panose="02020603050405020304" pitchFamily="18" charset="0"/>
            </a:endParaRPr>
          </a:p>
          <a:p>
            <a:pPr marL="465138" lvl="1" indent="-233363"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10245" name="Rectangle 2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Going  Solo – Your First Amateur Radio Transmission</a:t>
            </a:r>
          </a:p>
        </p:txBody>
      </p:sp>
      <p:pic>
        <p:nvPicPr>
          <p:cNvPr id="175128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39" y="2667000"/>
            <a:ext cx="3314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357" y="2242457"/>
            <a:ext cx="25717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7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7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7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7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7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7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0163F43-C69D-4B99-ABEC-0DAA430E2C8E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1267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EF25DBF-AC85-4C38-83D4-8DABF885C970}" type="slidenum">
              <a:rPr lang="en-US" altLang="en-US" sz="14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67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76400"/>
            <a:ext cx="8991600" cy="5181600"/>
          </a:xfrm>
        </p:spPr>
        <p:txBody>
          <a:bodyPr/>
          <a:lstStyle/>
          <a:p>
            <a:pPr lvl="3" eaLnBrk="1" hangingPunct="1">
              <a:lnSpc>
                <a:spcPct val="80000"/>
              </a:lnSpc>
              <a:buFontTx/>
              <a:buNone/>
            </a:pPr>
            <a:endParaRPr lang="en-US" altLang="en-US" sz="6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465138" lvl="1" indent="-233363" eaLnBrk="1" hangingPunct="1">
              <a:lnSpc>
                <a:spcPct val="80000"/>
              </a:lnSpc>
            </a:pPr>
            <a:r>
              <a:rPr lang="en-US" altLang="en-US" sz="2600" dirty="0">
                <a:latin typeface="Times New Roman" panose="02020603050405020304" pitchFamily="18" charset="0"/>
              </a:rPr>
              <a:t>The scanning function of an FM receiver can scan through a range of frequencies to check for activity. </a:t>
            </a:r>
            <a:r>
              <a:rPr lang="en-US" altLang="en-US" sz="1000" dirty="0" smtClean="0">
                <a:latin typeface="Times New Roman" panose="02020603050405020304" pitchFamily="18" charset="0"/>
              </a:rPr>
              <a:t>T4B13</a:t>
            </a:r>
          </a:p>
          <a:p>
            <a:pPr marL="465138" lvl="1" indent="-233363" eaLnBrk="1" hangingPunct="1">
              <a:lnSpc>
                <a:spcPct val="80000"/>
              </a:lnSpc>
            </a:pPr>
            <a:endParaRPr lang="en-US" altLang="en-US" sz="1000" dirty="0" smtClean="0">
              <a:latin typeface="Times New Roman" panose="02020603050405020304" pitchFamily="18" charset="0"/>
            </a:endParaRPr>
          </a:p>
          <a:p>
            <a:pPr marL="465138" lvl="1" indent="-233363" eaLnBrk="1" hangingPunct="1">
              <a:lnSpc>
                <a:spcPct val="80000"/>
              </a:lnSpc>
              <a:buFontTx/>
              <a:buNone/>
            </a:pPr>
            <a:r>
              <a:rPr lang="en-US" altLang="en-US" sz="600" dirty="0" smtClean="0">
                <a:latin typeface="Times New Roman" panose="02020603050405020304" pitchFamily="18" charset="0"/>
              </a:rPr>
              <a:t> </a:t>
            </a:r>
            <a:endParaRPr lang="en-US" altLang="en-US" sz="600" dirty="0" smtClean="0">
              <a:latin typeface="Times New Roman" panose="02020603050405020304" pitchFamily="18" charset="0"/>
            </a:endParaRPr>
          </a:p>
        </p:txBody>
      </p:sp>
      <p:sp>
        <p:nvSpPr>
          <p:cNvPr id="11269" name="Rectangle 2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Going  Solo – Your First Amateur Radio Transmission</a:t>
            </a: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667000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23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7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7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0163F43-C69D-4B99-ABEC-0DAA430E2C8E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1267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EF25DBF-AC85-4C38-83D4-8DABF885C970}" type="slidenum">
              <a:rPr lang="en-US" altLang="en-US" sz="14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67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76400"/>
            <a:ext cx="8991600" cy="5181600"/>
          </a:xfrm>
        </p:spPr>
        <p:txBody>
          <a:bodyPr/>
          <a:lstStyle/>
          <a:p>
            <a:pPr lvl="3" eaLnBrk="1" hangingPunct="1">
              <a:lnSpc>
                <a:spcPct val="80000"/>
              </a:lnSpc>
              <a:buFontTx/>
              <a:buNone/>
            </a:pPr>
            <a:endParaRPr lang="en-US" altLang="en-US" sz="6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465138" lvl="1" indent="-233363" eaLnBrk="1" hangingPunct="1">
              <a:lnSpc>
                <a:spcPct val="80000"/>
              </a:lnSpc>
            </a:pPr>
            <a:endParaRPr lang="en-US" altLang="en-US" sz="1000" dirty="0" smtClean="0">
              <a:latin typeface="Times New Roman" panose="02020603050405020304" pitchFamily="18" charset="0"/>
            </a:endParaRPr>
          </a:p>
          <a:p>
            <a:pPr marL="465138" lvl="1" indent="-233363" eaLnBrk="1" hangingPunct="1">
              <a:lnSpc>
                <a:spcPct val="80000"/>
              </a:lnSpc>
            </a:pPr>
            <a:r>
              <a:rPr lang="en-US" altLang="en-US" sz="2600" dirty="0" smtClean="0">
                <a:latin typeface="Times New Roman" panose="02020603050405020304" pitchFamily="18" charset="0"/>
              </a:rPr>
              <a:t>The </a:t>
            </a:r>
            <a:r>
              <a:rPr lang="en-US" altLang="en-US" sz="2600" dirty="0" smtClean="0">
                <a:latin typeface="Times New Roman" panose="02020603050405020304" pitchFamily="18" charset="0"/>
              </a:rPr>
              <a:t>procedural signal “CQ” means calling any station</a:t>
            </a:r>
            <a:r>
              <a:rPr lang="en-US" altLang="en-US" dirty="0" smtClean="0">
                <a:latin typeface="Times New Roman" panose="02020603050405020304" pitchFamily="18" charset="0"/>
              </a:rPr>
              <a:t>.</a:t>
            </a:r>
            <a:r>
              <a:rPr lang="en-US" altLang="en-US" sz="1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1000" dirty="0" smtClean="0">
                <a:latin typeface="Times New Roman" panose="02020603050405020304" pitchFamily="18" charset="0"/>
              </a:rPr>
              <a:t>T2A08</a:t>
            </a:r>
          </a:p>
          <a:p>
            <a:pPr marL="465138" lvl="1" indent="-233363" eaLnBrk="1" hangingPunct="1">
              <a:lnSpc>
                <a:spcPct val="80000"/>
              </a:lnSpc>
            </a:pPr>
            <a:endParaRPr lang="en-US" altLang="en-US" sz="1000" dirty="0" smtClean="0">
              <a:latin typeface="Times New Roman" panose="02020603050405020304" pitchFamily="18" charset="0"/>
            </a:endParaRPr>
          </a:p>
          <a:p>
            <a:pPr marL="465138" lvl="1" indent="-233363" eaLnBrk="1" hangingPunct="1">
              <a:lnSpc>
                <a:spcPct val="80000"/>
              </a:lnSpc>
            </a:pPr>
            <a:endParaRPr lang="en-US" altLang="en-US" sz="1000" dirty="0" smtClean="0">
              <a:latin typeface="Times New Roman" panose="02020603050405020304" pitchFamily="18" charset="0"/>
            </a:endParaRPr>
          </a:p>
          <a:p>
            <a:pPr marL="465138" lvl="1" indent="-233363" eaLnBrk="1" hangingPunct="1">
              <a:lnSpc>
                <a:spcPct val="80000"/>
              </a:lnSpc>
            </a:pPr>
            <a:r>
              <a:rPr lang="en-US" altLang="en-US" sz="2600" dirty="0" smtClean="0">
                <a:latin typeface="Times New Roman" panose="02020603050405020304" pitchFamily="18" charset="0"/>
              </a:rPr>
              <a:t>When </a:t>
            </a:r>
            <a:r>
              <a:rPr lang="en-US" altLang="en-US" sz="2600" dirty="0" smtClean="0">
                <a:latin typeface="Times New Roman" panose="02020603050405020304" pitchFamily="18" charset="0"/>
              </a:rPr>
              <a:t>choosing an operating frequency for calling CQ:</a:t>
            </a:r>
          </a:p>
          <a:p>
            <a:pPr lvl="3" eaLnBrk="1" hangingPunct="1">
              <a:lnSpc>
                <a:spcPct val="80000"/>
              </a:lnSpc>
              <a:buSzPct val="50000"/>
              <a:buFont typeface="Wingdings" panose="05000000000000000000" pitchFamily="2" charset="2"/>
              <a:buChar char="Ø"/>
            </a:pPr>
            <a:r>
              <a:rPr lang="en-US" altLang="en-US" sz="2600" dirty="0" smtClean="0">
                <a:latin typeface="Times New Roman" panose="02020603050405020304" pitchFamily="18" charset="0"/>
              </a:rPr>
              <a:t>Listen first to be sure that no one else is using the frequency</a:t>
            </a:r>
          </a:p>
          <a:p>
            <a:pPr lvl="3" eaLnBrk="1" hangingPunct="1">
              <a:lnSpc>
                <a:spcPct val="80000"/>
              </a:lnSpc>
              <a:buSzPct val="50000"/>
              <a:buFont typeface="Wingdings" panose="05000000000000000000" pitchFamily="2" charset="2"/>
              <a:buChar char="Ø"/>
            </a:pPr>
            <a:r>
              <a:rPr lang="en-US" altLang="en-US" sz="2600" dirty="0" smtClean="0">
                <a:latin typeface="Times New Roman" panose="02020603050405020304" pitchFamily="18" charset="0"/>
              </a:rPr>
              <a:t>Ask if the frequency is in use</a:t>
            </a:r>
          </a:p>
          <a:p>
            <a:pPr lvl="3" eaLnBrk="1" hangingPunct="1">
              <a:lnSpc>
                <a:spcPct val="80000"/>
              </a:lnSpc>
              <a:buSzPct val="50000"/>
              <a:buFont typeface="Wingdings" panose="05000000000000000000" pitchFamily="2" charset="2"/>
              <a:buChar char="Ø"/>
            </a:pPr>
            <a:r>
              <a:rPr lang="en-US" altLang="en-US" sz="2600" dirty="0" smtClean="0">
                <a:latin typeface="Times New Roman" panose="02020603050405020304" pitchFamily="18" charset="0"/>
              </a:rPr>
              <a:t>Make sure you are in your assigned band</a:t>
            </a:r>
          </a:p>
          <a:p>
            <a:pPr lvl="2" eaLnBrk="1" hangingPunct="1">
              <a:lnSpc>
                <a:spcPct val="80000"/>
              </a:lnSpc>
            </a:pPr>
            <a:endParaRPr lang="en-US" altLang="en-US" sz="2600" dirty="0" smtClean="0">
              <a:latin typeface="Times New Roman" panose="02020603050405020304" pitchFamily="18" charset="0"/>
            </a:endParaRPr>
          </a:p>
          <a:p>
            <a:pPr lvl="4" eaLnBrk="1" hangingPunct="1">
              <a:lnSpc>
                <a:spcPct val="80000"/>
              </a:lnSpc>
              <a:buClr>
                <a:schemeClr val="accent1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altLang="en-US" sz="2600" dirty="0" smtClean="0">
                <a:latin typeface="Times New Roman" panose="02020603050405020304" pitchFamily="18" charset="0"/>
              </a:rPr>
              <a:t>All of these choices are correct</a:t>
            </a:r>
            <a:r>
              <a:rPr lang="en-US" altLang="en-US" sz="2200" dirty="0" smtClean="0">
                <a:latin typeface="Times New Roman" panose="02020603050405020304" pitchFamily="18" charset="0"/>
              </a:rPr>
              <a:t>.</a:t>
            </a:r>
            <a:r>
              <a:rPr lang="en-US" altLang="en-US" sz="1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1000" dirty="0" smtClean="0">
                <a:latin typeface="Times New Roman" panose="02020603050405020304" pitchFamily="18" charset="0"/>
              </a:rPr>
              <a:t>T2A12 </a:t>
            </a:r>
          </a:p>
          <a:p>
            <a:pPr marL="465138" lvl="1" indent="-233363" eaLnBrk="1" hangingPunct="1">
              <a:lnSpc>
                <a:spcPct val="80000"/>
              </a:lnSpc>
              <a:buFontTx/>
              <a:buNone/>
            </a:pPr>
            <a:r>
              <a:rPr lang="en-US" altLang="en-US" sz="600" dirty="0" smtClean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1269" name="Rectangle 2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Going  Solo – Your First Amateur Radio Transmission</a:t>
            </a:r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58428"/>
            <a:ext cx="1676400" cy="177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7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7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7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7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7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7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7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7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7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7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7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7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mpetition">
  <a:themeElements>
    <a:clrScheme name="Competition 1">
      <a:dk1>
        <a:srgbClr val="000066"/>
      </a:dk1>
      <a:lt1>
        <a:srgbClr val="FFFFFF"/>
      </a:lt1>
      <a:dk2>
        <a:srgbClr val="000066"/>
      </a:dk2>
      <a:lt2>
        <a:srgbClr val="5C1F00"/>
      </a:lt2>
      <a:accent1>
        <a:srgbClr val="FF1515"/>
      </a:accent1>
      <a:accent2>
        <a:srgbClr val="381AEA"/>
      </a:accent2>
      <a:accent3>
        <a:srgbClr val="FFFFFF"/>
      </a:accent3>
      <a:accent4>
        <a:srgbClr val="000056"/>
      </a:accent4>
      <a:accent5>
        <a:srgbClr val="FFAAAA"/>
      </a:accent5>
      <a:accent6>
        <a:srgbClr val="3216D4"/>
      </a:accent6>
      <a:hlink>
        <a:srgbClr val="FFFFFF"/>
      </a:hlink>
      <a:folHlink>
        <a:srgbClr val="000000"/>
      </a:folHlink>
    </a:clrScheme>
    <a:fontScheme name="Competi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ompetition 1">
        <a:dk1>
          <a:srgbClr val="000066"/>
        </a:dk1>
        <a:lt1>
          <a:srgbClr val="FFFFFF"/>
        </a:lt1>
        <a:dk2>
          <a:srgbClr val="000066"/>
        </a:dk2>
        <a:lt2>
          <a:srgbClr val="5C1F00"/>
        </a:lt2>
        <a:accent1>
          <a:srgbClr val="FF1515"/>
        </a:accent1>
        <a:accent2>
          <a:srgbClr val="381AEA"/>
        </a:accent2>
        <a:accent3>
          <a:srgbClr val="FFFFFF"/>
        </a:accent3>
        <a:accent4>
          <a:srgbClr val="000056"/>
        </a:accent4>
        <a:accent5>
          <a:srgbClr val="FFAAAA"/>
        </a:accent5>
        <a:accent6>
          <a:srgbClr val="3216D4"/>
        </a:accent6>
        <a:hlink>
          <a:srgbClr val="FFFF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8001</TotalTime>
  <Words>1251</Words>
  <Application>Microsoft Office PowerPoint</Application>
  <PresentationFormat>On-screen Show (4:3)</PresentationFormat>
  <Paragraphs>264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Rockwell</vt:lpstr>
      <vt:lpstr>StarSymbol</vt:lpstr>
      <vt:lpstr>Tahoma</vt:lpstr>
      <vt:lpstr>Times New Roman</vt:lpstr>
      <vt:lpstr>Verdana</vt:lpstr>
      <vt:lpstr>Wingdings</vt:lpstr>
      <vt:lpstr>Competition</vt:lpstr>
      <vt:lpstr>Technician Licensing Class</vt:lpstr>
      <vt:lpstr>Amateur Radio Technician Class Element 2 Course Presentation</vt:lpstr>
      <vt:lpstr>Amateur Radio Technician Class Element 2 Course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T4B02  Which of the following can be used to enter the   operating frequency on a modern transceiver?</vt:lpstr>
      <vt:lpstr>T4B03  What is the purpose of the squelch control on a   transceiver? </vt:lpstr>
      <vt:lpstr>T2B03 Which of the following describes the muting of    receiver audio controlled solely by the presence or   absence of an RF signal?</vt:lpstr>
      <vt:lpstr>T2A11 What term describes an amateur station that is   transmitting and receiving on the same    frequency?</vt:lpstr>
      <vt:lpstr>T2B12 Why are simplex channels designated in the    VHF/UHF band plans? </vt:lpstr>
      <vt:lpstr>T2A06 Which of the following is required when making   on-the-air test transmissions?</vt:lpstr>
      <vt:lpstr>T2A08 What is the meaning of the procedural signal   "CQ"?</vt:lpstr>
      <vt:lpstr>T2A12 Which of the following is a guideline to use    when choosing an operating frequency for    calling CQ?</vt:lpstr>
      <vt:lpstr>T4B13 Which of the following is a use for the scanning   function of an FM transceiver?</vt:lpstr>
      <vt:lpstr>T2A05 How should you respond to a station calling CQ?</vt:lpstr>
      <vt:lpstr>T2A04 What is an appropriate way to call another station   on a repeater if you know the other station's call   sign?</vt:lpstr>
      <vt:lpstr>T3A01   What should you do if another operator reports that   your station’s 2 meter signals were strong just a    moment ago,  but now they are weak or distorted?</vt:lpstr>
      <vt:lpstr>T3A06  What term is commonly used to describe the rapid   fluttering sound sometimes heard from mobile    stations that are moving while transmitting?</vt:lpstr>
      <vt:lpstr>T2B08 Which of the following applies when two stations   transmitting on the same frequency interfere with   each other?</vt:lpstr>
      <vt:lpstr>T2B10 Which Q signal indicates that you are  receiving   interference from other stations?</vt:lpstr>
      <vt:lpstr>T2B11 Which Q signal indicates that you are  changing   frequency?</vt:lpstr>
      <vt:lpstr>T8C03  What popular operating activity involves    contacting as many stations as possible during a   specified period of time?</vt:lpstr>
      <vt:lpstr>T8C04  Which of the following is good procedure when   contacting another station in a radio contest?</vt:lpstr>
      <vt:lpstr>T8C05  What is a grid locator?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Technician Class Element 2 Course Presentation</dc:title>
  <dc:creator>K3DIO;KK0SD</dc:creator>
  <dc:description>http://www.w0wtn.org</dc:description>
  <cp:lastModifiedBy>Mayfield, Gary</cp:lastModifiedBy>
  <cp:revision>707</cp:revision>
  <dcterms:created xsi:type="dcterms:W3CDTF">2010-12-20T18:36:09Z</dcterms:created>
  <dcterms:modified xsi:type="dcterms:W3CDTF">2020-04-15T22:03:14Z</dcterms:modified>
</cp:coreProperties>
</file>