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503" r:id="rId2"/>
    <p:sldId id="765" r:id="rId3"/>
    <p:sldId id="766" r:id="rId4"/>
    <p:sldId id="767" r:id="rId5"/>
    <p:sldId id="768" r:id="rId6"/>
    <p:sldId id="1527" r:id="rId7"/>
    <p:sldId id="1528" r:id="rId8"/>
    <p:sldId id="1529" r:id="rId9"/>
    <p:sldId id="1531" r:id="rId10"/>
    <p:sldId id="775" r:id="rId11"/>
    <p:sldId id="1404" r:id="rId12"/>
    <p:sldId id="1530" r:id="rId13"/>
    <p:sldId id="1532" r:id="rId14"/>
    <p:sldId id="777" r:id="rId15"/>
    <p:sldId id="778" r:id="rId16"/>
    <p:sldId id="779" r:id="rId17"/>
    <p:sldId id="780" r:id="rId18"/>
    <p:sldId id="1533" r:id="rId19"/>
    <p:sldId id="781" r:id="rId20"/>
    <p:sldId id="1534" r:id="rId21"/>
    <p:sldId id="782" r:id="rId22"/>
    <p:sldId id="783" r:id="rId23"/>
    <p:sldId id="784" r:id="rId24"/>
    <p:sldId id="785" r:id="rId25"/>
    <p:sldId id="1535" r:id="rId26"/>
    <p:sldId id="1484" r:id="rId27"/>
    <p:sldId id="787" r:id="rId28"/>
    <p:sldId id="78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7483D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7" autoAdjust="0"/>
    <p:restoredTop sz="94849" autoAdjust="0"/>
  </p:normalViewPr>
  <p:slideViewPr>
    <p:cSldViewPr>
      <p:cViewPr varScale="1">
        <p:scale>
          <a:sx n="110" d="100"/>
          <a:sy n="110" d="100"/>
        </p:scale>
        <p:origin x="7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xmlns="" id="{C53DE635-2F22-4832-AC0A-D9C2C3CCE9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xmlns="" id="{58BFCBC7-5F70-4D34-B3AC-0A66279038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xmlns="" id="{C00A27F5-D36D-4637-A0DC-06D1ED4EF5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xmlns="" id="{D3B78E0A-FB5A-4CF9-87E8-B05286508D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>
            <a:extLst>
              <a:ext uri="{FF2B5EF4-FFF2-40B4-BE49-F238E27FC236}">
                <a16:creationId xmlns:a16="http://schemas.microsoft.com/office/drawing/2014/main" xmlns="" id="{F8D9AC3F-83F3-485B-8A84-EEC543DA50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96B133-138C-4ADE-99D0-00C04168C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28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B05E3B-D7F0-492F-BFB4-40DC1A07D7B9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1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0D32-3EFD-45D6-AA24-9D81A4A86997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0103B-FAAF-443C-B5AA-EF44E871B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8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59CF3-D708-4654-B488-1572547DDCC4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2DF2-B7F7-4539-80BD-1598A5937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44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1453-015C-4049-97B9-954DCB3061DC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05B1-F1E7-4DB6-B90C-B7D9B7B67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7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3A6B-13A4-4330-AA39-BE48795F58CB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60CA-40F3-41E7-BCED-749A36E75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561D-B5F2-4BCE-A9EA-085E16A57F7C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008E8-C05E-4955-B0C4-19CE0D926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13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8A21-B28F-4EAC-8014-481C759A6BA0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FF0-87AA-426E-B040-5213C4B77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6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6CD0-3D13-4358-8D7F-B50DC5B47019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1822-F25A-45C2-A581-1E995E9B2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8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57DCD-EE3B-4B2E-843A-A23E87334790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051E8-2016-4666-970D-57ECEA602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15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831E-DF05-4835-A2B1-3459BCEA9CF1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BAD-45DB-494F-9D1D-EB39FCBCF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46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FA1A-EAD2-474A-BF88-B728480FDCC0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908BE-D7F5-4E53-83BC-51502CE5A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1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2CF4B-7C16-43DC-831A-D74BD6A0658A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66521-B785-43F8-8D59-C0595CFD1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31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3956" name="Rectangle 4">
            <a:extLst>
              <a:ext uri="{FF2B5EF4-FFF2-40B4-BE49-F238E27FC236}">
                <a16:creationId xmlns:a16="http://schemas.microsoft.com/office/drawing/2014/main" xmlns="" id="{846A6308-93D1-46E8-879B-18C5A3D2BC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F288BC7-6BA3-41FD-94D3-AC09C1FA010B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253957" name="Rectangle 5">
            <a:extLst>
              <a:ext uri="{FF2B5EF4-FFF2-40B4-BE49-F238E27FC236}">
                <a16:creationId xmlns:a16="http://schemas.microsoft.com/office/drawing/2014/main" xmlns="" id="{06B6413A-DED0-463A-BF9F-F22205808A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>
            <a:extLst>
              <a:ext uri="{FF2B5EF4-FFF2-40B4-BE49-F238E27FC236}">
                <a16:creationId xmlns:a16="http://schemas.microsoft.com/office/drawing/2014/main" xmlns="" id="{7BD3BCE1-83C2-4E6C-9C2C-3A9D3263D2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7BB4D0-1576-455B-B783-91BB26A1D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5AE4B5-0CD2-494F-A900-B2D36C1AC4F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6100"/>
            <a:ext cx="8610600" cy="60960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smtClean="0"/>
              <a:t>Technician Licensing Class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838200" y="1676400"/>
            <a:ext cx="7543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Rockwell" pitchFamily="18" charset="0"/>
              </a:rPr>
              <a:t>Repeaters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 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2987675" y="3344863"/>
            <a:ext cx="295751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Valid July 1,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2018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June 30,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2022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5030"/>
            <a:ext cx="1981200" cy="272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3" y="4135030"/>
            <a:ext cx="2192337" cy="27229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D8C46D-9E31-4D53-9BD5-FFF54115B30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618ED84-7C67-4197-962F-4264C49D7484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8925"/>
            <a:ext cx="9144000" cy="5299075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smtClean="0">
                <a:latin typeface="Times New Roman" panose="02020603050405020304" pitchFamily="18" charset="0"/>
              </a:rPr>
              <a:t>CTCSS is the term used to describe the use of a sub-audible tone transmitted with normal voice audio to open the squelch of a receiver. </a:t>
            </a:r>
            <a:r>
              <a:rPr lang="en-US" altLang="en-US" sz="1000" smtClean="0">
                <a:latin typeface="Times New Roman" panose="02020603050405020304" pitchFamily="18" charset="0"/>
              </a:rPr>
              <a:t>T2B02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marL="465138" lvl="1" indent="-233363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96325" name="Rectangle 5"/>
          <p:cNvSpPr>
            <a:spLocks noChangeArrowheads="1"/>
          </p:cNvSpPr>
          <p:nvPr/>
        </p:nvSpPr>
        <p:spPr bwMode="auto">
          <a:xfrm>
            <a:off x="1828800" y="3733800"/>
            <a:ext cx="5181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67.0 Hz     94.8 Hz   131.8 Hz   171.3 Hz   203.5 Hz </a:t>
            </a:r>
            <a:b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69.3 Hz     97.4 Hz   136.5 Hz   173.8 Hz   206.5 Hz </a:t>
            </a:r>
            <a:b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71.9 Hz   100.0 Hz   141.3 Hz   177.3 Hz   210.7 Hz </a:t>
            </a:r>
            <a:b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74.4 Hz   103.5 Hz   146.2 Hz   179.9 Hz   218.1 Hz </a:t>
            </a:r>
            <a:b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77.0 Hz   107.2 Hz   151.4 Hz   183.5 Hz   225.7 Hz </a:t>
            </a:r>
            <a:b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79.7 Hz   110.9 Hz   156.7 Hz   186.2 Hz   229.1 Hz </a:t>
            </a:r>
            <a:b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82.5 Hz   114.8 Hz   159.8 Hz   189.9 Hz   233.6 Hz </a:t>
            </a:r>
            <a:b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85.4 Hz   118.8 Hz   162.2 Hz   192.8 Hz   241.8 Hz </a:t>
            </a:r>
            <a:b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88.5 Hz   123.0 Hz   165.5 Hz   196.6 Hz   250.3 Hz </a:t>
            </a:r>
            <a:b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altLang="en-US" sz="1800">
                <a:solidFill>
                  <a:srgbClr val="FF0000"/>
                </a:solidFill>
                <a:latin typeface="Rockwell" pitchFamily="18" charset="0"/>
              </a:rPr>
              <a:t>91.5 Hz   127.3 Hz   167.9 Hz   199.5 Hz   254.1 Hz</a:t>
            </a:r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3048000" y="3276600"/>
            <a:ext cx="250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CTCSS Tones In Use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DA1CA7-5920-4AB5-9B78-41708C4B007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DCA54DC-CDD1-42DC-AB1A-78C705416885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Your call sign is the brief statement often transmitted in place of CQ to indicate that you are listening to a repeater.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T2A09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</a:t>
            </a:r>
            <a:endParaRPr lang="en-US" altLang="en-US" sz="2000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sz="12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A </a:t>
            </a:r>
            <a:r>
              <a:rPr lang="en-US" altLang="en-US" dirty="0" smtClean="0">
                <a:latin typeface="Times New Roman" panose="02020603050405020304" pitchFamily="18" charset="0"/>
              </a:rPr>
              <a:t>linked repeater network is a network of repeaters where one signals received by one repeater are repeated by all the repeaters.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T2B14</a:t>
            </a:r>
            <a:endParaRPr lang="en-US" altLang="en-US" sz="1000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3809"/>
            <a:ext cx="4086225" cy="302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DA1CA7-5920-4AB5-9B78-41708C4B007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DCA54DC-CDD1-42DC-AB1A-78C705416885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marL="465138" lvl="1" indent="-233363" eaLnBrk="1" hangingPunct="1">
              <a:lnSpc>
                <a:spcPct val="80000"/>
              </a:lnSpc>
            </a:pPr>
            <a:endParaRPr lang="en-US" altLang="en-US" sz="12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The volunteer frequency coordinator </a:t>
            </a:r>
            <a:r>
              <a:rPr lang="en-US" altLang="en-US" dirty="0" smtClean="0">
                <a:latin typeface="Times New Roman" panose="02020603050405020304" pitchFamily="18" charset="0"/>
              </a:rPr>
              <a:t>recognized by local amateurs recommends </a:t>
            </a:r>
            <a:r>
              <a:rPr lang="en-US" altLang="en-US" dirty="0">
                <a:latin typeface="Times New Roman" panose="02020603050405020304" pitchFamily="18" charset="0"/>
              </a:rPr>
              <a:t>transmit and receive channels and other parameters for auxiliary and repeater stations.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1000" dirty="0">
                <a:latin typeface="Times New Roman" panose="02020603050405020304" pitchFamily="18" charset="0"/>
              </a:rPr>
              <a:t>T1A08</a:t>
            </a: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Frequency </a:t>
            </a:r>
            <a:r>
              <a:rPr lang="en-US" altLang="en-US" dirty="0" smtClean="0">
                <a:latin typeface="Times New Roman" panose="02020603050405020304" pitchFamily="18" charset="0"/>
              </a:rPr>
              <a:t>coordinators are selected by amateur operators in a local or regional area whose stations are eligible to be auxiliary or repeater stations.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T1A09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 </a:t>
            </a: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800600"/>
            <a:ext cx="5516059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DA1CA7-5920-4AB5-9B78-41708C4B007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DCA54DC-CDD1-42DC-AB1A-78C705416885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marL="465138" lvl="1" indent="-233363" eaLnBrk="1" hangingPunct="1">
              <a:lnSpc>
                <a:spcPct val="80000"/>
              </a:lnSpc>
            </a:pPr>
            <a:endParaRPr lang="en-US" altLang="en-US" sz="12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sz="12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Sending </a:t>
            </a:r>
            <a:r>
              <a:rPr lang="en-US" altLang="en-US" dirty="0" smtClean="0">
                <a:latin typeface="Times New Roman" panose="02020603050405020304" pitchFamily="18" charset="0"/>
              </a:rPr>
              <a:t>the call sign using CW or phone emission is the method of call sign identification required for a station transmitting phone signals.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T1F05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981200"/>
            <a:ext cx="6800396" cy="24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9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45F99A-DC6B-4AA1-AC27-2681F6A1983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362200" y="1676400"/>
            <a:ext cx="4416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Repeaters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Element 2 Technician Class Question Pool</a:t>
            </a:r>
            <a:endParaRPr lang="en-US" altLang="en-US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3062288" y="3505200"/>
            <a:ext cx="295751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Valid July 1,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2018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June 30,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2022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18288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9" y="4342911"/>
            <a:ext cx="1890712" cy="24855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F8D97B-FDEE-47FA-9270-45C593410B2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9850"/>
          </a:xfrm>
        </p:spPr>
        <p:txBody>
          <a:bodyPr/>
          <a:lstStyle/>
          <a:p>
            <a:r>
              <a:rPr lang="en-US" altLang="en-US" sz="3200" smtClean="0"/>
              <a:t>T1F09</a:t>
            </a:r>
            <a:r>
              <a:rPr lang="en-US" altLang="en-US" sz="3600" smtClean="0"/>
              <a:t>	</a:t>
            </a:r>
            <a:r>
              <a:rPr lang="en-US" altLang="en-US" sz="2400" smtClean="0">
                <a:latin typeface="Rockwell" pitchFamily="18" charset="0"/>
              </a:rPr>
              <a:t>What type of amateur station simultaneously 			retransmits the signal of another amateur 				station on a different channel or channels?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514600"/>
            <a:ext cx="5486400" cy="2260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Beacon station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Earth station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Repeater station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Message forwarding 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E2EDDE-67A8-42A9-876D-F1D91BB9046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altLang="en-US" sz="3200" smtClean="0"/>
              <a:t>T1D07</a:t>
            </a:r>
            <a:r>
              <a:rPr lang="en-US" altLang="en-US" sz="3600" smtClean="0"/>
              <a:t>  	</a:t>
            </a:r>
            <a:r>
              <a:rPr lang="en-US" altLang="en-US" sz="2800" smtClean="0">
                <a:latin typeface="Rockwell" pitchFamily="18" charset="0"/>
              </a:rPr>
              <a:t>What types of amateur stations can 				automatically retransmit the signals of 			other amateur stations?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14600"/>
            <a:ext cx="6702425" cy="1981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Auxiliary, beacon, or Earth station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Repeater, auxiliary,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or space station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Beacon, repeater, or space station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Earth, repeater, or space station</a:t>
            </a:r>
            <a:r>
              <a:rPr lang="en-US" altLang="en-US" dirty="0" smtClean="0">
                <a:latin typeface="Rockwell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CB09E8-4A2A-491A-BF7C-08AB5A9F8BE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144000" cy="685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T2A07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Rockwell" pitchFamily="18" charset="0"/>
              </a:rPr>
              <a:t>What is meant by “repeater offset”? </a:t>
            </a:r>
            <a:endParaRPr lang="en-US" altLang="en-US" sz="2800" dirty="0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315200" cy="38973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The </a:t>
            </a:r>
            <a:r>
              <a:rPr lang="en-US" altLang="en-US" dirty="0">
                <a:latin typeface="Times New Roman" panose="02020603050405020304" pitchFamily="18" charset="0"/>
              </a:rPr>
              <a:t>difference between the repeater’s transmit frequency and receive </a:t>
            </a:r>
            <a:r>
              <a:rPr lang="en-US" altLang="en-US" dirty="0" smtClean="0">
                <a:latin typeface="Times New Roman" panose="02020603050405020304" pitchFamily="18" charset="0"/>
              </a:rPr>
              <a:t>frequency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The repeater has a time delay to prevent interference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The repeater  station identification is done on a separate frequency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The number of simultaneous transmit frequencies used by a repeater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E94E92-812B-423F-B561-0AEAFDA10F8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r>
              <a:rPr lang="en-US" altLang="en-US" sz="3200" dirty="0" smtClean="0"/>
              <a:t>T2B01</a:t>
            </a:r>
            <a:r>
              <a:rPr lang="en-US" altLang="en-US" sz="4400" dirty="0" smtClean="0"/>
              <a:t> </a:t>
            </a:r>
            <a:r>
              <a:rPr lang="en-US" altLang="en-US" sz="4400" dirty="0" smtClean="0"/>
              <a:t>	</a:t>
            </a:r>
            <a:r>
              <a:rPr lang="en-US" sz="2800" dirty="0"/>
              <a:t>What is the most common use of the </a:t>
            </a:r>
            <a:r>
              <a:rPr lang="en-US" sz="2800" dirty="0" smtClean="0"/>
              <a:t>			“</a:t>
            </a:r>
            <a:r>
              <a:rPr lang="en-US" sz="2800" dirty="0"/>
              <a:t>reverse split” function of a VHF/UHF </a:t>
            </a:r>
            <a:r>
              <a:rPr lang="en-US" sz="2800" dirty="0" smtClean="0"/>
              <a:t>			transceiver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? 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191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/>
              <a:t>Reduce power output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2800" dirty="0"/>
              <a:t>Increase power output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2800" dirty="0"/>
              <a:t>Listen on a repeater’s input frequency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2800" dirty="0"/>
              <a:t>Listen on a repeater’s output frequency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707ECA-D09F-4857-B2F7-91A03D1FE76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T2B03</a:t>
            </a:r>
            <a:r>
              <a:rPr lang="en-US" altLang="en-US" sz="3600" dirty="0" smtClean="0"/>
              <a:t> </a:t>
            </a:r>
            <a:r>
              <a:rPr lang="en-US" altLang="en-US" sz="3600" dirty="0" smtClean="0"/>
              <a:t>		</a:t>
            </a:r>
            <a:r>
              <a:rPr lang="en-US" sz="2400" dirty="0" smtClean="0"/>
              <a:t>If </a:t>
            </a:r>
            <a:r>
              <a:rPr lang="en-US" sz="2400" dirty="0"/>
              <a:t>a station is not strong enough to keep </a:t>
            </a:r>
            <a:r>
              <a:rPr lang="en-US" sz="2400" dirty="0" smtClean="0"/>
              <a:t>a repeater’s 		receiver </a:t>
            </a:r>
            <a:r>
              <a:rPr lang="en-US" sz="2400" dirty="0"/>
              <a:t>squelch open, which </a:t>
            </a:r>
            <a:r>
              <a:rPr lang="en-US" sz="2400" dirty="0" smtClean="0"/>
              <a:t>of the </a:t>
            </a:r>
            <a:r>
              <a:rPr lang="en-US" sz="2400" dirty="0"/>
              <a:t>following might </a:t>
            </a:r>
            <a:r>
              <a:rPr lang="en-US" sz="2400" dirty="0" smtClean="0"/>
              <a:t>		allow </a:t>
            </a:r>
            <a:r>
              <a:rPr lang="en-US" sz="2400" dirty="0"/>
              <a:t>you to receive </a:t>
            </a:r>
            <a:r>
              <a:rPr lang="en-US" sz="2400" dirty="0" smtClean="0"/>
              <a:t>the station’s </a:t>
            </a:r>
            <a:r>
              <a:rPr lang="en-US" sz="2400" dirty="0"/>
              <a:t>signal</a:t>
            </a:r>
            <a:r>
              <a:rPr lang="en-US" sz="2400" dirty="0" smtClean="0"/>
              <a:t>?</a:t>
            </a:r>
            <a:r>
              <a:rPr lang="en-US" altLang="en-US" sz="2400" dirty="0" smtClean="0">
                <a:latin typeface="Rockwell" pitchFamily="18" charset="0"/>
              </a:rPr>
              <a:t> </a:t>
            </a:r>
            <a:endParaRPr lang="en-US" altLang="en-US" sz="2400" dirty="0" smtClean="0">
              <a:latin typeface="Rockwell" pitchFamily="18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458200" cy="20574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dirty="0"/>
              <a:t>Open the squelch on your radio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dirty="0"/>
              <a:t>Listen on the repeater input frequency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dirty="0"/>
              <a:t>Listen on the repeater output frequency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dirty="0"/>
              <a:t>Increase your transmit power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FC116D-6EDD-43C0-BEEF-48BA3A1BADA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0BE054F-6C7C-4A56-B763-AD7F59F84A46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Amateur Radio Technician Class</a:t>
            </a:r>
            <a:br>
              <a:rPr lang="en-US" altLang="en-US" sz="2800" smtClean="0"/>
            </a:br>
            <a:r>
              <a:rPr lang="en-US" altLang="en-US" sz="2800" smtClean="0"/>
              <a:t>Element 2 Course Presentation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8100" y="1508125"/>
            <a:ext cx="6778625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 smtClean="0">
                <a:latin typeface="Rockwell" pitchFamily="18" charset="0"/>
              </a:rPr>
              <a:t>ELEMENT 2 SUB-ELEMENTS </a:t>
            </a:r>
            <a:r>
              <a:rPr lang="en-US" altLang="en-US" sz="1400" b="1" smtClean="0">
                <a:latin typeface="Rockwell" pitchFamily="18" charset="0"/>
              </a:rPr>
              <a:t>(Groupings)</a:t>
            </a:r>
            <a:endParaRPr lang="en-US" altLang="en-US" sz="2800" b="1" smtClean="0">
              <a:latin typeface="Rockwell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b="1" smtClean="0">
              <a:latin typeface="Rockwell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About Ham 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Call Signs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Mind the Rules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Tech Frequencies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Your First 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Going Solo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chemeClr val="accent1"/>
                </a:solidFill>
                <a:latin typeface="Rockwell" pitchFamily="18" charset="0"/>
              </a:rPr>
              <a:t>Repeaters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Emergency!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Weak Signal Propagation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707ECA-D09F-4857-B2F7-91A03D1FE76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T2A01</a:t>
            </a:r>
            <a:r>
              <a:rPr lang="en-US" altLang="en-US" sz="3600" dirty="0" smtClean="0"/>
              <a:t> 		</a:t>
            </a:r>
            <a:r>
              <a:rPr lang="en-US" altLang="en-US" sz="2800" dirty="0" smtClean="0">
                <a:latin typeface="Rockwell" pitchFamily="18" charset="0"/>
              </a:rPr>
              <a:t>Which of the following is a common repeater 		frequency offset in the 2 meter band? </a:t>
            </a:r>
            <a:endParaRPr lang="en-US" altLang="en-US" sz="2800" dirty="0" smtClean="0">
              <a:latin typeface="Rockwell" pitchFamily="18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90800"/>
            <a:ext cx="5181600" cy="20574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Plus or minus 5 MHz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Plus or minus 600 kHz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Plus or minus </a:t>
            </a:r>
            <a:r>
              <a:rPr lang="en-US" altLang="en-US" dirty="0" smtClean="0">
                <a:latin typeface="Times New Roman" panose="02020603050405020304" pitchFamily="18" charset="0"/>
              </a:rPr>
              <a:t>500 kHz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Plus or </a:t>
            </a:r>
            <a:r>
              <a:rPr lang="en-US" altLang="en-US" dirty="0" smtClean="0">
                <a:latin typeface="Times New Roman" panose="02020603050405020304" pitchFamily="18" charset="0"/>
              </a:rPr>
              <a:t>minus 1 MHz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4A8993-54C6-4BE0-8321-0C1594E70B7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28713"/>
          </a:xfrm>
        </p:spPr>
        <p:txBody>
          <a:bodyPr/>
          <a:lstStyle/>
          <a:p>
            <a:r>
              <a:rPr lang="en-US" altLang="en-US" sz="3200" smtClean="0"/>
              <a:t>T2A03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Rockwell" pitchFamily="18" charset="0"/>
              </a:rPr>
              <a:t>What is a common repeater frequency 			offset in the 70 cm band? 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667000"/>
            <a:ext cx="4943475" cy="22606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Plus or minus 5 MHz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Plus or minus 600 kHz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Plus or minus 500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kHz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Plus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or minus 1 MHz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450605-7683-4A0C-B189-E9C36C8C589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7950"/>
          </a:xfrm>
        </p:spPr>
        <p:txBody>
          <a:bodyPr/>
          <a:lstStyle/>
          <a:p>
            <a:r>
              <a:rPr lang="en-US" altLang="en-US" sz="3200" dirty="0" smtClean="0"/>
              <a:t>T2B04</a:t>
            </a:r>
            <a:r>
              <a:rPr lang="en-US" altLang="en-US" sz="3600" dirty="0" smtClean="0"/>
              <a:t>	</a:t>
            </a:r>
            <a:r>
              <a:rPr lang="en-US" altLang="en-US" sz="2200" dirty="0" smtClean="0">
                <a:latin typeface="Rockwell" pitchFamily="18" charset="0"/>
              </a:rPr>
              <a:t>Which of the following common problems might cause 			you to be able to hear but not access a repeater even 			when transmitting with the proper offset? 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7162800" cy="3200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Improper transceiver offset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The repeater receiver may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require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a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proper CTCSS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tone for access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The repeater receiver may require a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proper DCS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tone sequence for access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All of these choices are 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0875CB-B4ED-4466-9446-521AC827993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7950"/>
          </a:xfrm>
        </p:spPr>
        <p:txBody>
          <a:bodyPr/>
          <a:lstStyle/>
          <a:p>
            <a:r>
              <a:rPr lang="en-US" altLang="en-US" sz="3200" dirty="0" smtClean="0"/>
              <a:t>T2B02</a:t>
            </a:r>
            <a:r>
              <a:rPr lang="en-US" altLang="en-US" sz="3600" dirty="0" smtClean="0"/>
              <a:t>	</a:t>
            </a:r>
            <a:r>
              <a:rPr lang="en-US" altLang="en-US" sz="2400" dirty="0" smtClean="0">
                <a:latin typeface="Rockwell" pitchFamily="18" charset="0"/>
              </a:rPr>
              <a:t>What </a:t>
            </a:r>
            <a:r>
              <a:rPr lang="en-US" altLang="en-US" sz="2400" dirty="0" smtClean="0">
                <a:latin typeface="Rockwell" pitchFamily="18" charset="0"/>
              </a:rPr>
              <a:t>term describes </a:t>
            </a:r>
            <a:r>
              <a:rPr lang="en-US" altLang="en-US" sz="2400" dirty="0" smtClean="0">
                <a:latin typeface="Rockwell" pitchFamily="18" charset="0"/>
              </a:rPr>
              <a:t>the use of </a:t>
            </a:r>
            <a:r>
              <a:rPr lang="en-US" altLang="en-US" sz="2400" dirty="0" smtClean="0">
                <a:latin typeface="Rockwell" pitchFamily="18" charset="0"/>
              </a:rPr>
              <a:t>a sub-audible </a:t>
            </a:r>
            <a:r>
              <a:rPr lang="en-US" altLang="en-US" sz="2400" dirty="0" smtClean="0">
                <a:latin typeface="Rockwell" pitchFamily="18" charset="0"/>
              </a:rPr>
              <a:t>tone </a:t>
            </a:r>
            <a:r>
              <a:rPr lang="en-US" altLang="en-US" sz="2400" dirty="0" smtClean="0">
                <a:latin typeface="Rockwell" pitchFamily="18" charset="0"/>
              </a:rPr>
              <a:t>			transmitted along with </a:t>
            </a:r>
            <a:r>
              <a:rPr lang="en-US" altLang="en-US" sz="2400" dirty="0" smtClean="0">
                <a:latin typeface="Rockwell" pitchFamily="18" charset="0"/>
              </a:rPr>
              <a:t>normal </a:t>
            </a:r>
            <a:r>
              <a:rPr lang="en-US" altLang="en-US" sz="2400" dirty="0" smtClean="0">
                <a:latin typeface="Rockwell" pitchFamily="18" charset="0"/>
              </a:rPr>
              <a:t>voice audio </a:t>
            </a:r>
            <a:r>
              <a:rPr lang="en-US" altLang="en-US" sz="2400" dirty="0" smtClean="0">
                <a:latin typeface="Rockwell" pitchFamily="18" charset="0"/>
              </a:rPr>
              <a:t>to open the </a:t>
            </a:r>
            <a:r>
              <a:rPr lang="en-US" altLang="en-US" sz="2400" dirty="0" smtClean="0">
                <a:latin typeface="Rockwell" pitchFamily="18" charset="0"/>
              </a:rPr>
              <a:t>		squelch </a:t>
            </a:r>
            <a:r>
              <a:rPr lang="en-US" altLang="en-US" sz="2400" dirty="0" smtClean="0">
                <a:latin typeface="Rockwell" pitchFamily="18" charset="0"/>
              </a:rPr>
              <a:t>of a receiver? 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590800"/>
            <a:ext cx="3800475" cy="2184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Carrier squelch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Tone burst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DTMF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CTCSS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9BC50F-4E3F-4C2A-A538-D1819B79B4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altLang="en-US" sz="3200" smtClean="0"/>
              <a:t>T2A09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Rockwell" pitchFamily="18" charset="0"/>
              </a:rPr>
              <a:t>What brief statement is often transmitted in 			place of "CQ" to indicate that you are 				listening on a repeater? 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305800" cy="3094038"/>
          </a:xfrm>
        </p:spPr>
        <p:txBody>
          <a:bodyPr/>
          <a:lstStyle/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The words "Hello test" followed by your call sign</a:t>
            </a:r>
          </a:p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Your call sign </a:t>
            </a:r>
          </a:p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The repeater call sign followed by your call sign</a:t>
            </a:r>
          </a:p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The letters "QSY" followed by your call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9BC50F-4E3F-4C2A-A538-D1819B79B4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417638"/>
          </a:xfrm>
        </p:spPr>
        <p:txBody>
          <a:bodyPr/>
          <a:lstStyle/>
          <a:p>
            <a:r>
              <a:rPr lang="en-US" altLang="en-US" sz="3200" dirty="0" smtClean="0"/>
              <a:t>T2B14</a:t>
            </a:r>
            <a:r>
              <a:rPr lang="en-US" altLang="en-US" sz="3600" dirty="0" smtClean="0"/>
              <a:t>	</a:t>
            </a:r>
            <a:r>
              <a:rPr lang="en-US" altLang="en-US" sz="2800" dirty="0" smtClean="0">
                <a:latin typeface="Rockwell" pitchFamily="18" charset="0"/>
              </a:rPr>
              <a:t>Which of the following describes a linked 			repeater network? </a:t>
            </a:r>
            <a:endParaRPr lang="en-US" altLang="en-US" sz="2800" dirty="0" smtClean="0">
              <a:latin typeface="Rockwell" pitchFamily="18" charset="0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305800" cy="3094038"/>
          </a:xfrm>
        </p:spPr>
        <p:txBody>
          <a:bodyPr/>
          <a:lstStyle/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 network of repeaters where signals received by one repeater are repeated by all the repeaters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 repeater with more than one receiver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Multiple repeaters with the same owner</a:t>
            </a:r>
          </a:p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 system of repeaters linked by APRS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434064-B9F8-4C55-A305-AEA1F12896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altLang="en-US" sz="3200" dirty="0" smtClean="0"/>
              <a:t>T1A08</a:t>
            </a:r>
            <a:r>
              <a:rPr lang="en-US" altLang="en-US" sz="3600" dirty="0" smtClean="0"/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Which of the following entities recommends 		transmit/receive channels and other parameters 		for auxiliary and repeater stations</a:t>
            </a:r>
            <a:r>
              <a:rPr lang="en-US" altLang="en-US" sz="2800" dirty="0" smtClean="0">
                <a:latin typeface="Rockwell" pitchFamily="18" charset="0"/>
              </a:rPr>
              <a:t>? 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590800"/>
            <a:ext cx="8458200" cy="2286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Frequency Spectrum Manager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appointed by FCC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Volunteer Frequency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Coordinator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recognized by local amateurs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FCC Regional Field Office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International Telecommunications Union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E94E92-812B-423F-B561-0AEAFDA10F8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 sz="3200" dirty="0" smtClean="0"/>
              <a:t>T1A09</a:t>
            </a:r>
            <a:r>
              <a:rPr lang="en-US" altLang="en-US" sz="4400" dirty="0" smtClean="0"/>
              <a:t> 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Who selects a frequency coordinator? 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191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The FCC Office of Spectrum Management and Coordination Policy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The local chapter of the Office of National Council of Independent Frequency Coordinators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Amateur operators in a local or regional area whose stations are eligible to be auxiliary or repeater stations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Regional field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CE4AC4-4819-490C-913A-78DA82BB855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altLang="en-US" sz="3200" smtClean="0"/>
              <a:t>T1F05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Rockwell" pitchFamily="18" charset="0"/>
              </a:rPr>
              <a:t>What method of call sign identification is 			required for a station transmitting phone 			signals? 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153400" cy="2895600"/>
          </a:xfrm>
        </p:spPr>
        <p:txBody>
          <a:bodyPr/>
          <a:lstStyle/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Send the call sign followed by the indicator RPT</a:t>
            </a:r>
          </a:p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Send the call sign using CW or phone emission</a:t>
            </a:r>
          </a:p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Send the call sign followed by the indicator R</a:t>
            </a:r>
          </a:p>
          <a:p>
            <a:pPr marL="609600" indent="-609600">
              <a:lnSpc>
                <a:spcPct val="125000"/>
              </a:lnSpc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Send the call sign using only phone emission</a:t>
            </a:r>
            <a:r>
              <a:rPr lang="en-US" altLang="en-US" smtClean="0">
                <a:latin typeface="Rockwell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D82B45-63B8-4BD0-AAD4-2556BCE903C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ABC550E-DA9E-4A4E-8DF2-99F51A33B9E3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Amateur Radio Technician Class</a:t>
            </a:r>
            <a:br>
              <a:rPr lang="en-US" altLang="en-US" sz="2800" smtClean="0"/>
            </a:br>
            <a:r>
              <a:rPr lang="en-US" altLang="en-US" sz="2800" smtClean="0"/>
              <a:t>Element 2 Course Presentation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8100" y="1508125"/>
            <a:ext cx="7508875" cy="4833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 smtClean="0">
                <a:latin typeface="Rockwell" pitchFamily="18" charset="0"/>
              </a:rPr>
              <a:t>ELEMENT 2 SUB-ELEMENTS </a:t>
            </a:r>
            <a:r>
              <a:rPr lang="en-US" altLang="en-US" sz="1400" b="1" smtClean="0">
                <a:latin typeface="Rockwell" pitchFamily="18" charset="0"/>
              </a:rPr>
              <a:t>(Groupings)</a:t>
            </a:r>
            <a:endParaRPr lang="en-US" altLang="en-US" sz="2800" b="1" smtClean="0">
              <a:latin typeface="Rockwell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800" b="1" smtClean="0">
              <a:latin typeface="Rockwell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Talk to Outer Space!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Your Computer Goes Ham Digital!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Multi-Mode Radio Excitement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Run Some Interference Protection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Electrons – Go With the Flow!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It’s the Law, per Mr. Ohm!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Go Picture These!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Antennas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Feed Me With Some Good Coax!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Safety First!</a:t>
            </a:r>
            <a:endParaRPr lang="en-US" altLang="en-US" sz="2400" smtClean="0">
              <a:latin typeface="Rockwell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79DD4A-5074-4181-8C93-1A1DFDF0D1F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76129E-D677-43DA-8B76-D77462271B96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88131" name="Text Box 3"/>
          <p:cNvSpPr txBox="1">
            <a:spLocks noChangeArrowheads="1"/>
          </p:cNvSpPr>
          <p:nvPr/>
        </p:nvSpPr>
        <p:spPr bwMode="auto">
          <a:xfrm>
            <a:off x="2228850" y="1508125"/>
            <a:ext cx="4532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Rockwell" pitchFamily="18" charset="0"/>
              </a:rPr>
              <a:t>Before you press the PTT switch, LISTEN to make sure the frequency is clear for use.</a:t>
            </a:r>
          </a:p>
        </p:txBody>
      </p:sp>
      <p:pic>
        <p:nvPicPr>
          <p:cNvPr id="688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7273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6859" name="Picture 11" descr="Baof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667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EBE14F-32FF-403B-8679-6448002AFA9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E417F7-C01F-4F30-8D7E-7455360E2310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0"/>
            <a:ext cx="8915400" cy="51054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smtClean="0">
                <a:latin typeface="Times New Roman" panose="02020603050405020304" pitchFamily="18" charset="0"/>
              </a:rPr>
              <a:t>A repeater station simultaneously retransmits the signal of another amateur station on a different channel or channels. </a:t>
            </a:r>
            <a:r>
              <a:rPr lang="en-US" altLang="en-US" sz="1000" smtClean="0">
                <a:latin typeface="Times New Roman" panose="02020603050405020304" pitchFamily="18" charset="0"/>
              </a:rPr>
              <a:t>T1F09</a:t>
            </a:r>
          </a:p>
          <a:p>
            <a:pPr marL="465138" lvl="1" indent="-233363" eaLnBrk="1" hangingPunct="1">
              <a:buFontTx/>
              <a:buNone/>
            </a:pPr>
            <a:endParaRPr lang="en-US" altLang="en-US" sz="1000" smtClean="0">
              <a:latin typeface="Times New Roman" panose="02020603050405020304" pitchFamily="18" charset="0"/>
            </a:endParaRPr>
          </a:p>
        </p:txBody>
      </p:sp>
      <p:sp>
        <p:nvSpPr>
          <p:cNvPr id="8198" name="AutoShape 17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199" name="AutoShape 19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07895" name="Picture 23" descr="repeaterdiagr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133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97" name="Picture 25" descr="repe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191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241499-148D-4A38-A7B2-6D106A9E77E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2353645-502E-47E3-BF11-0C74931C6B74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0"/>
            <a:ext cx="8915400" cy="1981200"/>
          </a:xfrm>
        </p:spPr>
        <p:txBody>
          <a:bodyPr/>
          <a:lstStyle/>
          <a:p>
            <a:pPr marL="465138" lvl="1" indent="-233363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Auxiliary, repeater, or space stations can automatically retransmit the signals of other amateur stations.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T1D07</a:t>
            </a:r>
          </a:p>
          <a:p>
            <a:pPr marL="465138" lvl="1" indent="-233363" eaLnBrk="1" hangingPunct="1">
              <a:lnSpc>
                <a:spcPct val="90000"/>
              </a:lnSpc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The difference between the repeater’s transmit and receive frequencies is called “repeater offset”.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T2A07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9222" name="AutoShape 5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23" name="AutoShape 6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52010" name="Text Box 10"/>
          <p:cNvSpPr txBox="1">
            <a:spLocks noChangeArrowheads="1"/>
          </p:cNvSpPr>
          <p:nvPr/>
        </p:nvSpPr>
        <p:spPr bwMode="auto">
          <a:xfrm>
            <a:off x="2209800" y="3810000"/>
            <a:ext cx="48006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 </a:t>
            </a:r>
            <a:r>
              <a:rPr lang="en-US" altLang="en-US" sz="1800" b="1" u="sng">
                <a:solidFill>
                  <a:srgbClr val="FF0000"/>
                </a:solidFill>
                <a:latin typeface="Tahoma" panose="020B0604030504040204" pitchFamily="34" charset="0"/>
              </a:rPr>
              <a:t>Frequency Range</a:t>
            </a:r>
            <a:r>
              <a:rPr lang="en-US" altLang="en-US" sz="1800" b="1">
                <a:solidFill>
                  <a:srgbClr val="FF000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1800" b="1" u="sng">
                <a:solidFill>
                  <a:srgbClr val="FF0000"/>
                </a:solidFill>
                <a:latin typeface="Tahoma" panose="020B0604030504040204" pitchFamily="34" charset="0"/>
              </a:rPr>
              <a:t>Shift Direction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145.200-145.495	MHz	    Negative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146.610-146.995	MHz	    Positive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147.000-147.395	Mhz	    Positive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442.000-444.995 Mhz	    Positive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447.000-449.995 Mhz	    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5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B54EBA-FD7C-4EBD-9113-34658826CAA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C65F2D-8446-485D-BD05-1E6594CB5970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105400"/>
          </a:xfrm>
        </p:spPr>
        <p:txBody>
          <a:bodyPr/>
          <a:lstStyle/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The most common use of the “reverse split” function of a VHF/UHF transceiver is to listen on a repeater’s input frequency.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T2B01</a:t>
            </a:r>
            <a:r>
              <a:rPr lang="en-US" altLang="en-US" dirty="0" smtClean="0">
                <a:latin typeface="Times New Roman" panose="02020603050405020304" pitchFamily="18" charset="0"/>
              </a:rPr>
              <a:t>  </a:t>
            </a:r>
          </a:p>
          <a:p>
            <a:pPr marL="465138" lvl="1" indent="-233363" eaLnBrk="1" hangingPunct="1">
              <a:lnSpc>
                <a:spcPct val="85000"/>
              </a:lnSpc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Listen on the repeater input function might allow you to hear a station not strong enough to keep the repeater’s squelch open.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T2B03</a:t>
            </a:r>
            <a:endParaRPr lang="en-US" altLang="en-US" sz="1000" dirty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5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0246" name="AutoShape 5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47" name="AutoShape 6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25438"/>
            <a:ext cx="5410200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B54EBA-FD7C-4EBD-9113-34658826CAA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C65F2D-8446-485D-BD05-1E6594CB5970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105400"/>
          </a:xfrm>
        </p:spPr>
        <p:txBody>
          <a:bodyPr/>
          <a:lstStyle/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The most common repeater frequency offset in the 2 meter band is plus or minus 600 kHz.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T2A01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The common repeater frequency offset in the 70 cm band is plus or minus 5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MHz.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T2A03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0246" name="AutoShape 5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47" name="AutoShape 6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6629400" cy="28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33800" y="4373979"/>
            <a:ext cx="457200" cy="533400"/>
          </a:xfrm>
          <a:prstGeom prst="ellipse">
            <a:avLst/>
          </a:prstGeom>
          <a:noFill/>
          <a:ln w="127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B54EBA-FD7C-4EBD-9113-34658826CAA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C65F2D-8446-485D-BD05-1E6594CB5970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Repeaters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105400"/>
          </a:xfrm>
        </p:spPr>
        <p:txBody>
          <a:bodyPr/>
          <a:lstStyle/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Common problems that might cause you to be able to hear but not access a repeater even transmitting with the proper offset: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Improper transceiver offset</a:t>
            </a:r>
            <a:endParaRPr lang="en-US" altLang="en-US" sz="2200" dirty="0" smtClean="0">
              <a:latin typeface="Times New Roman" panose="02020603050405020304" pitchFamily="18" charset="0"/>
            </a:endParaRPr>
          </a:p>
          <a:p>
            <a:pPr lvl="2"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The repeater receiver may require a 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proper CTCSS 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tone for access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The repeater receiver may require 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a proper 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DCS tone sequence for access</a:t>
            </a:r>
          </a:p>
          <a:p>
            <a:pPr lvl="4" eaLnBrk="1" hangingPunct="1">
              <a:buSzPct val="75000"/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Times New Roman" panose="02020603050405020304" pitchFamily="18" charset="0"/>
              </a:rPr>
              <a:t>All of these choices are correct.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900" dirty="0" smtClean="0">
                <a:latin typeface="Times New Roman" panose="02020603050405020304" pitchFamily="18" charset="0"/>
              </a:rPr>
              <a:t>T2B04</a:t>
            </a:r>
          </a:p>
        </p:txBody>
      </p:sp>
      <p:sp>
        <p:nvSpPr>
          <p:cNvPr id="10246" name="AutoShape 5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47" name="AutoShape 6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399"/>
            <a:ext cx="5325533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343400" y="5486400"/>
            <a:ext cx="457200" cy="304800"/>
          </a:xfrm>
          <a:prstGeom prst="ellipse">
            <a:avLst/>
          </a:prstGeom>
          <a:noFill/>
          <a:ln w="127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7919</TotalTime>
  <Words>928</Words>
  <Application>Microsoft Office PowerPoint</Application>
  <PresentationFormat>On-screen Show (4:3)</PresentationFormat>
  <Paragraphs>206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Rockwell</vt:lpstr>
      <vt:lpstr>StarSymbol</vt:lpstr>
      <vt:lpstr>Tahoma</vt:lpstr>
      <vt:lpstr>Times New Roman</vt:lpstr>
      <vt:lpstr>Verdana</vt:lpstr>
      <vt:lpstr>Wingdings</vt:lpstr>
      <vt:lpstr>Competition</vt:lpstr>
      <vt:lpstr>Technician Licensing Class</vt:lpstr>
      <vt:lpstr>Amateur Radio Technician Class Element 2 Course Presentation</vt:lpstr>
      <vt:lpstr>Amateur Radio Technician Class Element 2 Course Presentation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Repeaters</vt:lpstr>
      <vt:lpstr>PowerPoint Presentation</vt:lpstr>
      <vt:lpstr>T1F09 What type of amateur station simultaneously    retransmits the signal of another amateur     station on a different channel or channels? </vt:lpstr>
      <vt:lpstr>T1D07   What types of amateur stations can     automatically retransmit the signals of    other amateur stations? </vt:lpstr>
      <vt:lpstr>T2A07  What is meant by “repeater offset”? </vt:lpstr>
      <vt:lpstr>T2B01  What is the most common use of the    “reverse split” function of a VHF/UHF    transceiver? </vt:lpstr>
      <vt:lpstr>T2B03   If a station is not strong enough to keep a repeater’s   receiver squelch open, which of the following might   allow you to receive the station’s signal? </vt:lpstr>
      <vt:lpstr>T2A01   Which of the following is a common repeater   frequency offset in the 2 meter band? </vt:lpstr>
      <vt:lpstr>T2A03 What is a common repeater frequency    offset in the 70 cm band? </vt:lpstr>
      <vt:lpstr>T2B04 Which of the following common problems might cause    you to be able to hear but not access a repeater even    when transmitting with the proper offset? </vt:lpstr>
      <vt:lpstr>T2B02 What term describes the use of a sub-audible tone    transmitted along with normal voice audio to open the   squelch of a receiver? </vt:lpstr>
      <vt:lpstr>T2A09 What brief statement is often transmitted in    place of "CQ" to indicate that you are     listening on a repeater? </vt:lpstr>
      <vt:lpstr>T2B14 Which of the following describes a linked    repeater network? </vt:lpstr>
      <vt:lpstr>T1A08 Which of the following entities recommends   transmit/receive channels and other parameters   for auxiliary and repeater stations? </vt:lpstr>
      <vt:lpstr>T1A09  Who selects a frequency coordinator? </vt:lpstr>
      <vt:lpstr>T1F05 What method of call sign identification is    required for a station transmitting phone    signals?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Technician Class Element 2 Course Presentation</dc:title>
  <dc:creator>K3DIO;KK0SD</dc:creator>
  <dc:description>http://www.w0wtn.org</dc:description>
  <cp:lastModifiedBy>Mayfield, Gary</cp:lastModifiedBy>
  <cp:revision>704</cp:revision>
  <dcterms:created xsi:type="dcterms:W3CDTF">2010-12-20T18:36:09Z</dcterms:created>
  <dcterms:modified xsi:type="dcterms:W3CDTF">2020-04-16T00:08:49Z</dcterms:modified>
</cp:coreProperties>
</file>