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1503" r:id="rId2"/>
    <p:sldId id="811" r:id="rId3"/>
    <p:sldId id="812" r:id="rId4"/>
    <p:sldId id="1546" r:id="rId5"/>
    <p:sldId id="1549" r:id="rId6"/>
    <p:sldId id="818" r:id="rId7"/>
    <p:sldId id="1547" r:id="rId8"/>
    <p:sldId id="1497" r:id="rId9"/>
    <p:sldId id="820" r:id="rId10"/>
    <p:sldId id="822" r:id="rId11"/>
    <p:sldId id="814" r:id="rId12"/>
    <p:sldId id="1550" r:id="rId13"/>
    <p:sldId id="1548" r:id="rId14"/>
    <p:sldId id="825" r:id="rId15"/>
    <p:sldId id="1545" r:id="rId16"/>
    <p:sldId id="826" r:id="rId17"/>
    <p:sldId id="829" r:id="rId18"/>
    <p:sldId id="840" r:id="rId19"/>
    <p:sldId id="1551" r:id="rId20"/>
    <p:sldId id="1552" r:id="rId21"/>
    <p:sldId id="830" r:id="rId22"/>
    <p:sldId id="831" r:id="rId23"/>
    <p:sldId id="832" r:id="rId24"/>
    <p:sldId id="1553" r:id="rId25"/>
    <p:sldId id="833" r:id="rId26"/>
    <p:sldId id="834" r:id="rId27"/>
    <p:sldId id="835" r:id="rId28"/>
    <p:sldId id="1554" r:id="rId29"/>
    <p:sldId id="836" r:id="rId30"/>
    <p:sldId id="1555" r:id="rId31"/>
    <p:sldId id="1556" r:id="rId32"/>
    <p:sldId id="837" r:id="rId33"/>
    <p:sldId id="838" r:id="rId34"/>
    <p:sldId id="839" r:id="rId35"/>
    <p:sldId id="1410" r:id="rId36"/>
    <p:sldId id="1411" r:id="rId37"/>
    <p:sldId id="841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7483D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7" autoAdjust="0"/>
    <p:restoredTop sz="94849" autoAdjust="0"/>
  </p:normalViewPr>
  <p:slideViewPr>
    <p:cSldViewPr>
      <p:cViewPr varScale="1">
        <p:scale>
          <a:sx n="88" d="100"/>
          <a:sy n="88" d="100"/>
        </p:scale>
        <p:origin x="10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xmlns="" id="{0FBE215F-2F73-4B02-80E8-4C14A212BC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xmlns="" id="{C09749B9-08F2-47E5-985E-AEE4032B0C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xmlns="" id="{56BFA12B-53EB-48A2-A133-6C158E0ACA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4262" name="Rectangle 6">
            <a:extLst>
              <a:ext uri="{FF2B5EF4-FFF2-40B4-BE49-F238E27FC236}">
                <a16:creationId xmlns:a16="http://schemas.microsoft.com/office/drawing/2014/main" xmlns="" id="{BEB16DA9-EEB9-4722-AA22-EF03E0539D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>
            <a:extLst>
              <a:ext uri="{FF2B5EF4-FFF2-40B4-BE49-F238E27FC236}">
                <a16:creationId xmlns:a16="http://schemas.microsoft.com/office/drawing/2014/main" xmlns="" id="{20CCA87A-F632-4DE5-9C35-362F6281B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A17BE3-4EDB-4F2E-B181-5B05E2C80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949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FD3271-97F4-4790-89E4-313737509B7A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6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1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58B55-BC04-49EE-A83B-AE807FE82AA4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1B96-63E7-4C24-8322-32A229037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6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7770-A88A-4F37-89DF-7C379BFE4949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9F6B6-C126-422C-A2D5-614BF98E0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87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681BC-C039-4BFA-94B7-DCF62ADD363E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CE89-5CF3-4E72-A350-9D5386A0C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07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4144D-CD26-433B-85E0-210D9AA6CE2D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9C924-7AA3-415F-9806-E16A592ED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9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84B5-DFA7-4C50-A3A2-7A80966B04CE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8953-7A4D-4C54-B537-63153340B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67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EA04-DAED-494D-9427-A2B840F069E2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13C8F-A63B-41A4-8B06-FF049E639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8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5F038-5FFF-422C-8A55-55C41F4AC6AA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1B5E9-07AD-460F-802D-F1683D1D9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9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86B6-A141-4316-8E5B-5E405D63EFEB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8880-57DD-4FE0-8C2A-357D03F7A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6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B8DF-3C80-4383-A0AB-0E45DEAB8BBF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A4DA-403E-42C0-9B0F-E858A301E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58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AEE67-20A7-4538-B145-ACD25C769CD1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A8DB-6A34-4E6F-A6E6-482AEF404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6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8184-7935-4296-AF11-539EB18BFAE9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08B31-A4B2-43D7-B594-34CE421A9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24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3956" name="Rectangle 4">
            <a:extLst>
              <a:ext uri="{FF2B5EF4-FFF2-40B4-BE49-F238E27FC236}">
                <a16:creationId xmlns:a16="http://schemas.microsoft.com/office/drawing/2014/main" xmlns="" id="{9D9C0B0B-9CE2-47CF-BB60-F6550F66E8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1122480-B058-4C10-9C14-C792FF327A01}" type="datetime1">
              <a:rPr lang="en-US"/>
              <a:pPr>
                <a:defRPr/>
              </a:pPr>
              <a:t>4/16/2020</a:t>
            </a:fld>
            <a:endParaRPr lang="en-US" dirty="0"/>
          </a:p>
        </p:txBody>
      </p:sp>
      <p:sp>
        <p:nvSpPr>
          <p:cNvPr id="253957" name="Rectangle 5">
            <a:extLst>
              <a:ext uri="{FF2B5EF4-FFF2-40B4-BE49-F238E27FC236}">
                <a16:creationId xmlns:a16="http://schemas.microsoft.com/office/drawing/2014/main" xmlns="" id="{757AA38C-BF7F-4087-9549-D14E2DCC4A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>
            <a:extLst>
              <a:ext uri="{FF2B5EF4-FFF2-40B4-BE49-F238E27FC236}">
                <a16:creationId xmlns:a16="http://schemas.microsoft.com/office/drawing/2014/main" xmlns="" id="{61CC6FA9-A741-41AC-8E45-F6308F937B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5F1E294-476F-4477-95C8-AC4156ABF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940810-357E-4552-BCC9-B61DE9D6C60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6100"/>
            <a:ext cx="8610600" cy="60960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smtClean="0"/>
              <a:t>Technician Licensing Class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838200" y="1676400"/>
            <a:ext cx="7543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Rockwell" pitchFamily="18" charset="0"/>
              </a:rPr>
              <a:t>Weak Signal Propagation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 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</p:txBody>
      </p:sp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2987675" y="3344863"/>
            <a:ext cx="295751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Valid July 1,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2018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June 30,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2022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408"/>
            <a:ext cx="1524000" cy="209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63" y="4763408"/>
            <a:ext cx="1735137" cy="20945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745171-66BC-4AED-B842-D8FB4218BCB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711BC0-1105-40F1-A3B1-1E1BEE11A676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839200" cy="17526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The </a:t>
            </a:r>
            <a:r>
              <a:rPr lang="en-US" altLang="en-US" dirty="0" smtClean="0">
                <a:latin typeface="Times New Roman" panose="02020603050405020304" pitchFamily="18" charset="0"/>
              </a:rPr>
              <a:t>ionosphere is the part of the atmosphere that enables the propagation of radio signals around the world.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T3A11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The only HF band where Technician class operators have phone privileges is 10 meters.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T1B06</a:t>
            </a:r>
            <a:endParaRPr lang="en-US" altLang="en-US" sz="1000" dirty="0" smtClean="0">
              <a:latin typeface="Times New Roman" panose="02020603050405020304" pitchFamily="18" charset="0"/>
            </a:endParaRPr>
          </a:p>
        </p:txBody>
      </p:sp>
      <p:pic>
        <p:nvPicPr>
          <p:cNvPr id="263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90494"/>
            <a:ext cx="4191000" cy="33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2" y="3505200"/>
            <a:ext cx="444610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2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2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A7224D-7413-4608-8E61-BEFFA29380A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CF12D9D-AADB-499D-A00A-FB3F73B1DC73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413" y="1524000"/>
            <a:ext cx="8870950" cy="53340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One advantage of HF vs VHF and higher frequencies is long distance ionospheric propagation is far more common on HF.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T3C02</a:t>
            </a:r>
          </a:p>
          <a:p>
            <a:pPr marL="231775" lvl="1" indent="0" eaLnBrk="1" hangingPunct="1">
              <a:buNone/>
            </a:pPr>
            <a:endParaRPr lang="en-US" altLang="en-US" sz="1000" dirty="0" smtClean="0">
              <a:latin typeface="Times New Roman" panose="02020603050405020304" pitchFamily="18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5260975" cy="357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A7224D-7413-4608-8E61-BEFFA29380A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CF12D9D-AADB-499D-A00A-FB3F73B1DC73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525" y="4038600"/>
            <a:ext cx="8870950" cy="28194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10 meters is the only HF band where technician class operators have frequencies available for RTTY and data transmissions. </a:t>
            </a:r>
            <a:r>
              <a:rPr lang="en-US" altLang="en-US" sz="900" dirty="0" smtClean="0">
                <a:latin typeface="Times New Roman" panose="02020603050405020304" pitchFamily="18" charset="0"/>
              </a:rPr>
              <a:t>T1B10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</a:p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A ‘beacon’ is an amateur station transmitting communications for the purpose of observing propagation or related experimental activities.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T1A06</a:t>
            </a:r>
          </a:p>
          <a:p>
            <a:pPr marL="231775" lvl="1" indent="0" eaLnBrk="1" hangingPunct="1">
              <a:buNone/>
            </a:pPr>
            <a:endParaRPr lang="en-US" altLang="en-US" sz="1000" dirty="0" smtClean="0">
              <a:latin typeface="Times New Roman" panose="02020603050405020304" pitchFamily="18" charset="0"/>
            </a:endParaRP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00200"/>
            <a:ext cx="38862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C7B0B8-4764-49D2-9F2A-287BAC1C1C2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93D3E3D-4798-46CD-ABD7-4B81F30253C0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90675"/>
            <a:ext cx="8839200" cy="4962525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From dawn to shortly after sunset during periods of high sunspot activity is generally the best time for long-distance 10 meter band propagation via the F layer.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T3C09</a:t>
            </a:r>
          </a:p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Skip signals refracted from the ionosphere are elliptically polarized and can be received with either a vertically or horizontally polarized antenna.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T3A09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3030" name="Picture 6" descr="HorizontalYa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32766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5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5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5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5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CC430E-8C48-4D7B-A602-8310A4B9510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776A66-FCFF-413F-90F2-873EE9BA77C6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874125" cy="53340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Sporadic E skip  is most commonly associated with occasional strong over-the-horizon signals on the 10, 6, and 2 meter bands.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T3C04</a:t>
            </a:r>
          </a:p>
          <a:p>
            <a:pPr marL="465138" lvl="1" indent="-233363" eaLnBrk="1" hangingPunct="1">
              <a:buFontTx/>
              <a:buNone/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6 or  10 meters may provide long distance communications during the peak of the sunspot cycle.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T3C10</a:t>
            </a: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pic>
        <p:nvPicPr>
          <p:cNvPr id="266250" name="Picture 10" descr="SporadicE&amp;Duc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457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2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EFC171-4EBF-485D-A85C-F8E60FC557D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C95775-4781-47EF-BB35-6D40D7B5806D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991600" cy="5410200"/>
          </a:xfrm>
        </p:spPr>
        <p:txBody>
          <a:bodyPr/>
          <a:lstStyle/>
          <a:p>
            <a:pPr marL="465138" lvl="1" indent="-233363" eaLnBrk="1" hangingPunct="1"/>
            <a:endParaRPr lang="en-US" altLang="en-US" sz="100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r>
              <a:rPr lang="en-US" altLang="en-US" smtClean="0">
                <a:latin typeface="Times New Roman" panose="02020603050405020304" pitchFamily="18" charset="0"/>
              </a:rPr>
              <a:t>The orientation of the electric field </a:t>
            </a:r>
          </a:p>
          <a:p>
            <a:pPr marL="465138" lvl="1" indent="-233363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of a radio wave is used to describe </a:t>
            </a:r>
          </a:p>
          <a:p>
            <a:pPr marL="465138" lvl="1" indent="-233363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its polarization.  </a:t>
            </a:r>
            <a:r>
              <a:rPr lang="en-US" altLang="en-US" sz="1000" smtClean="0">
                <a:latin typeface="Times New Roman" panose="02020603050405020304" pitchFamily="18" charset="0"/>
              </a:rPr>
              <a:t>T3B02</a:t>
            </a:r>
          </a:p>
          <a:p>
            <a:pPr marL="465138" lvl="1" indent="-233363"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r>
              <a:rPr lang="en-US" altLang="en-US" smtClean="0">
                <a:latin typeface="Times New Roman" panose="02020603050405020304" pitchFamily="18" charset="0"/>
              </a:rPr>
              <a:t>Random combining of signals arriving via different paths is a likely cause of irregular fading of signals received by ionospheric reflection.  </a:t>
            </a:r>
            <a:r>
              <a:rPr lang="en-US" altLang="en-US" sz="1200" smtClean="0">
                <a:latin typeface="Times New Roman" panose="02020603050405020304" pitchFamily="18" charset="0"/>
              </a:rPr>
              <a:t>T3A08</a:t>
            </a:r>
          </a:p>
        </p:txBody>
      </p:sp>
      <p:pic>
        <p:nvPicPr>
          <p:cNvPr id="1044486" name="Picture 6" descr="Polar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3048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44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4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2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2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27C764-C5E4-40B5-86A5-385BEC8EBF5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581150" y="1676400"/>
            <a:ext cx="603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Weak Signal Propagation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125413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Element 2 Technician Class Question Pool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3062288" y="3505200"/>
            <a:ext cx="295751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Valid July 1,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2018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June 30,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2022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4704197"/>
            <a:ext cx="1566402" cy="2153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07951"/>
            <a:ext cx="1524000" cy="22844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C79205-CC08-40E1-88B9-70965301D10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447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T3C11	</a:t>
            </a:r>
            <a:r>
              <a:rPr lang="en-US" altLang="en-US" sz="3600" dirty="0" smtClean="0"/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Why do VHF and UHF radio signals usually 		travel somewhat farther than the visual line of 		sight distance between two stations?</a:t>
            </a:r>
            <a:endParaRPr lang="en-US" altLang="en-US" sz="2600" dirty="0" smtClean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391400" cy="3579813"/>
          </a:xfrm>
        </p:spPr>
        <p:txBody>
          <a:bodyPr/>
          <a:lstStyle/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Radio signals move somewhat faster than the speed of light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Radio waves are not blocked by dust particles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Earth seems less curved to radio waves than to light</a:t>
            </a:r>
          </a:p>
          <a:p>
            <a:pPr marL="995363" lvl="1" indent="-533400">
              <a:lnSpc>
                <a:spcPct val="90000"/>
              </a:lnSpc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Radio waves are blocked by dust particles</a:t>
            </a:r>
            <a:r>
              <a:rPr lang="en-US" altLang="en-US" smtClean="0">
                <a:latin typeface="Rockwell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51A48C-441A-432C-95A2-53C1381C263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T3A02</a:t>
            </a:r>
            <a:r>
              <a:rPr lang="en-US" altLang="en-US" sz="3600" dirty="0" smtClean="0"/>
              <a:t>	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Why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might the range of VHF and UHF signals be 		better in winter?</a:t>
            </a:r>
            <a:endParaRPr lang="en-US" altLang="en-US" sz="3600" dirty="0" smtClean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467600" cy="3505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Less ionospheric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absorbtion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L</a:t>
            </a:r>
            <a:r>
              <a:rPr lang="en-US" altLang="en-US" dirty="0" smtClean="0">
                <a:latin typeface="Times New Roman" panose="02020603050405020304" pitchFamily="18" charset="0"/>
              </a:rPr>
              <a:t>ess absorption by vegetation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L</a:t>
            </a:r>
            <a:r>
              <a:rPr lang="en-US" altLang="en-US" dirty="0" smtClean="0">
                <a:latin typeface="Times New Roman" panose="02020603050405020304" pitchFamily="18" charset="0"/>
              </a:rPr>
              <a:t>ess solar activity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Less tropospheric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absorbtion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51A48C-441A-432C-95A2-53C1381C263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7012"/>
            <a:ext cx="9144000" cy="1371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T3A12</a:t>
            </a:r>
            <a:r>
              <a:rPr lang="en-US" altLang="en-US" sz="3600" dirty="0" smtClean="0"/>
              <a:t>	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How might fog and light rain affect radio range 		on the 10 meter and 6 meter bands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?</a:t>
            </a:r>
            <a:endParaRPr lang="en-US" altLang="en-US" sz="3600" dirty="0" smtClean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467600" cy="3505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Fog and rain absorb these wavelength bands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Fog and rain will have little effect on these bands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Fog and rain will deflect these signals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Fog and rain will increase radio range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DBD2FF-485E-4C94-9D11-75EE4E649E4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0AF9F4-5DF3-492B-B951-B5BF987A3704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/>
              <a:t>Amateur Radio Technician Class</a:t>
            </a:r>
            <a:br>
              <a:rPr lang="en-US" altLang="en-US" sz="2800" smtClean="0"/>
            </a:br>
            <a:r>
              <a:rPr lang="en-US" altLang="en-US" sz="2800" smtClean="0"/>
              <a:t>Element 2 Course Presentation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8100" y="1508125"/>
            <a:ext cx="6778625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 smtClean="0">
                <a:latin typeface="Rockwell" pitchFamily="18" charset="0"/>
              </a:rPr>
              <a:t>ELEMENT 2 SUB-ELEMENTS </a:t>
            </a:r>
            <a:r>
              <a:rPr lang="en-US" altLang="en-US" sz="1400" b="1" smtClean="0">
                <a:latin typeface="Rockwell" pitchFamily="18" charset="0"/>
              </a:rPr>
              <a:t>(Groupings)</a:t>
            </a:r>
            <a:endParaRPr lang="en-US" altLang="en-US" sz="2800" b="1" smtClean="0">
              <a:latin typeface="Rockwell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 b="1" smtClean="0">
              <a:latin typeface="Rockwell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About Ham Radio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Call Signs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Control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Mind the Rules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Tech Frequencies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Your First Radio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Going Solo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Repeaters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Emergency!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chemeClr val="accent1"/>
                </a:solidFill>
                <a:latin typeface="Rockwell" pitchFamily="18" charset="0"/>
              </a:rPr>
              <a:t>Weak Signal Propagation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51A48C-441A-432C-95A2-53C1381C263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T3C01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Why are direct (not via a repeater) UHF signals 		rarely heard from stations outside your local 			coverage area?</a:t>
            </a:r>
            <a:endParaRPr lang="en-US" altLang="en-US" sz="3600" smtClean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467600" cy="3505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They are too weak to go very far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FCC regulations prohibit them from going more than 50 miles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UHF signals are usually not reflected by the ionosphere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They collide with trees and shrubbery and fade out</a:t>
            </a:r>
          </a:p>
        </p:txBody>
      </p:sp>
    </p:spTree>
    <p:extLst>
      <p:ext uri="{BB962C8B-B14F-4D97-AF65-F5344CB8AC3E}">
        <p14:creationId xmlns:p14="http://schemas.microsoft.com/office/powerpoint/2010/main" val="41768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DA44FF-08CC-4FA6-8842-FE868BB002C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T3C05</a:t>
            </a:r>
            <a:r>
              <a:rPr lang="en-US" altLang="en-US" sz="3600" dirty="0" smtClean="0"/>
              <a:t>	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Which of the following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effects might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cause radio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		signals to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be heard despite obstructions between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		the transmitting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and receiving stations?</a:t>
            </a:r>
            <a:r>
              <a:rPr lang="en-US" altLang="en-US" sz="2500" dirty="0" smtClean="0">
                <a:latin typeface="Rockwell" pitchFamily="18" charset="0"/>
              </a:rPr>
              <a:t> </a:t>
            </a:r>
            <a:endParaRPr lang="en-US" altLang="en-US" sz="2500" dirty="0" smtClean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90800"/>
            <a:ext cx="5410200" cy="2209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knife-edge diffraction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Faraday rotation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Quantum tunneling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Doppler 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EBC326-877E-48E0-ABB5-5CEBAAEDC88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T3C06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What mode is responsible for allowing over-the-		horizon VHF and UHF communications to ranges 		of approximately 300 miles on a regular basis?</a:t>
            </a:r>
            <a:endParaRPr lang="en-US" altLang="en-US" sz="2400" smtClean="0">
              <a:latin typeface="Rockwell" pitchFamily="18" charset="0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362200"/>
            <a:ext cx="4953000" cy="2362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Tropospheric </a:t>
            </a:r>
            <a:r>
              <a:rPr lang="en-US" altLang="en-US" dirty="0" smtClean="0">
                <a:latin typeface="Times New Roman" panose="02020603050405020304" pitchFamily="18" charset="0"/>
              </a:rPr>
              <a:t>ducting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D layer refraction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F2 layer refraction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Faraday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565320-B555-4E77-9544-84045D90D56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T3C08</a:t>
            </a:r>
            <a:r>
              <a:rPr lang="en-US" altLang="en-US" sz="3600" smtClean="0"/>
              <a:t>	</a:t>
            </a:r>
            <a:r>
              <a:rPr lang="en-US" altLang="en-US" smtClean="0"/>
              <a:t>	 </a:t>
            </a:r>
            <a:r>
              <a:rPr lang="en-US" altLang="en-US" sz="2800" smtClean="0">
                <a:latin typeface="Times New Roman" panose="02020603050405020304" pitchFamily="18" charset="0"/>
              </a:rPr>
              <a:t>What causes tropospheric ducting?</a:t>
            </a:r>
            <a:r>
              <a:rPr lang="en-US" altLang="en-US" smtClean="0"/>
              <a:t>	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8153400" cy="26670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Discharges of lightning during electrical storms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Sunspots and solar flares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Updrafts from hurricanes and tornadoes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Temperature inversions in the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51A48C-441A-432C-95A2-53C1381C263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T3A13</a:t>
            </a:r>
            <a:r>
              <a:rPr lang="en-US" altLang="en-US" sz="3600" dirty="0" smtClean="0"/>
              <a:t>	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What weather condition would decrease range at 		microwave frequencies?</a:t>
            </a:r>
            <a:endParaRPr lang="en-US" altLang="en-US" sz="3600" dirty="0" smtClean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467600" cy="3505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High winds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Low barometric pressure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Precipitation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Colder temperatures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E31602-BA75-4C4F-8F1C-44810FFF397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T3C03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What is a characteristic of VHF signals received 		via auroral reflection?</a:t>
            </a:r>
            <a:r>
              <a:rPr lang="en-US" altLang="en-US" sz="2800" smtClean="0"/>
              <a:t> 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653338" cy="3886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Signals from distances of 10,000 or more miles are common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signals exhibit rapid fluctuations of strength and often sound distorted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These types of signals occur only during winter nighttime hours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These types of signals are generally strongest when your antenna is aimed 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6924CE-EF8C-4FF3-9449-1F1C933B30E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T3C07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Rockwell" pitchFamily="18" charset="0"/>
              </a:rPr>
              <a:t>	</a:t>
            </a:r>
            <a:r>
              <a:rPr lang="en-US" altLang="en-US" sz="2800" smtClean="0">
                <a:latin typeface="Times New Roman" panose="02020603050405020304" pitchFamily="18" charset="0"/>
              </a:rPr>
              <a:t>What band is best suited to communicating via 		meteor scatter?</a:t>
            </a:r>
            <a:r>
              <a:rPr lang="en-US" altLang="en-US" sz="2800" smtClean="0">
                <a:latin typeface="Rockwell" pitchFamily="18" charset="0"/>
              </a:rPr>
              <a:t> </a:t>
            </a:r>
            <a:endParaRPr lang="en-US" altLang="en-US" sz="3600" smtClean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286000"/>
            <a:ext cx="3276600" cy="22860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10 meters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6 meters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2 meters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70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E48532-7639-4CA7-9DBE-2D08ECF63A7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T3A11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part of the atmosphere enables the 			propagation of radio signals around the world?</a:t>
            </a:r>
            <a:endParaRPr lang="en-US" altLang="en-US" sz="2800" smtClean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438400"/>
            <a:ext cx="4876800" cy="22860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stratosphere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troposphere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ionosphere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magnetosphere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51A48C-441A-432C-95A2-53C1381C263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2599"/>
            <a:ext cx="9144000" cy="1371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T1B06</a:t>
            </a:r>
            <a:r>
              <a:rPr lang="en-US" altLang="en-US" sz="3600" dirty="0" smtClean="0"/>
              <a:t>	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On which HF bands does a Technician class 			operator have phone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privleges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?</a:t>
            </a:r>
            <a:endParaRPr lang="en-US" altLang="en-US" sz="3600" dirty="0" smtClean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305800" cy="3505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None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10 meter band only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80 meter, 40 meter, 15 meter and 10 meter bands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30 meter band only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C421F0-AF95-48FF-97B1-EF5305BBCC8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T3C02</a:t>
            </a:r>
            <a:r>
              <a:rPr lang="en-US" altLang="en-US" sz="3600" dirty="0" smtClean="0"/>
              <a:t>	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Which of the following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is an advantage of HF vs 		VHF and higher frequencies?</a:t>
            </a:r>
            <a:r>
              <a:rPr lang="en-US" altLang="en-US" sz="2800" dirty="0" smtClean="0">
                <a:latin typeface="Rockwell" pitchFamily="18" charset="0"/>
              </a:rPr>
              <a:t> </a:t>
            </a:r>
            <a:endParaRPr lang="en-US" altLang="en-US" sz="2800" dirty="0" smtClean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229600" cy="2667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HF Antennas are generally smaller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HF accommodates wider bandwidth signals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Long distance ionospheric propagation is far more common on HF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There is less atmospheric interference (static) on HF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FDDAAF-2955-4D87-9D3A-2E722ABE2FB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AE4FDE-965A-44EC-8C0A-ABA58688DC28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/>
              <a:t>Amateur Radio Technician Class</a:t>
            </a:r>
            <a:br>
              <a:rPr lang="en-US" altLang="en-US" sz="2800" smtClean="0"/>
            </a:br>
            <a:r>
              <a:rPr lang="en-US" altLang="en-US" sz="2800" smtClean="0"/>
              <a:t>Element 2 Course Presentation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8100" y="1508125"/>
            <a:ext cx="7508875" cy="4833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 smtClean="0">
                <a:latin typeface="Rockwell" pitchFamily="18" charset="0"/>
              </a:rPr>
              <a:t>ELEMENT 2 SUB-ELEMENTS </a:t>
            </a:r>
            <a:r>
              <a:rPr lang="en-US" altLang="en-US" sz="1400" b="1" smtClean="0">
                <a:latin typeface="Rockwell" pitchFamily="18" charset="0"/>
              </a:rPr>
              <a:t>(Groupings)</a:t>
            </a:r>
            <a:endParaRPr lang="en-US" altLang="en-US" sz="2800" b="1" smtClean="0">
              <a:latin typeface="Rockwell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800" b="1" smtClean="0">
              <a:latin typeface="Rockwell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Talk to Outer Space!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Your Computer Goes Ham Digital!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Multi-Mode Radio Excitement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Run Some Interference Protection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Electrons – Go With the Flow!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It’s the Law, per Mr. Ohm!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Go Picture These!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Antennas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Feed Me With Some Good Coax!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Safety First!</a:t>
            </a:r>
            <a:endParaRPr lang="en-US" altLang="en-US" sz="2400" smtClean="0">
              <a:latin typeface="Rockwell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C421F0-AF95-48FF-97B1-EF5305BBCC8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T1B10</a:t>
            </a:r>
            <a:r>
              <a:rPr lang="en-US" altLang="en-US" sz="3600" dirty="0" smtClean="0"/>
              <a:t>	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Which of the following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bands have frequencies 		available to the Technician class operator for 		RTTY and data transmissions?</a:t>
            </a:r>
            <a:r>
              <a:rPr lang="en-US" altLang="en-US" sz="2800" dirty="0" smtClean="0">
                <a:latin typeface="Rockwell" pitchFamily="18" charset="0"/>
              </a:rPr>
              <a:t> </a:t>
            </a:r>
            <a:endParaRPr lang="en-US" altLang="en-US" sz="2800" dirty="0" smtClean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229600" cy="2667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10 meter, 12 meter, 17 meter, and 40 meter bands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>
                <a:latin typeface="Times New Roman" panose="02020603050405020304" pitchFamily="18" charset="0"/>
              </a:rPr>
              <a:t>10 meter,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15 </a:t>
            </a:r>
            <a:r>
              <a:rPr lang="en-US" altLang="en-US" sz="2800" dirty="0">
                <a:latin typeface="Times New Roman" panose="02020603050405020304" pitchFamily="18" charset="0"/>
              </a:rPr>
              <a:t>meter,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40 </a:t>
            </a:r>
            <a:r>
              <a:rPr lang="en-US" altLang="en-US" sz="2800" dirty="0">
                <a:latin typeface="Times New Roman" panose="02020603050405020304" pitchFamily="18" charset="0"/>
              </a:rPr>
              <a:t>meter, and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80 </a:t>
            </a:r>
            <a:r>
              <a:rPr lang="en-US" altLang="en-US" sz="2800" dirty="0">
                <a:latin typeface="Times New Roman" panose="02020603050405020304" pitchFamily="18" charset="0"/>
              </a:rPr>
              <a:t>meter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bands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30 </a:t>
            </a:r>
            <a:r>
              <a:rPr lang="en-US" altLang="en-US" sz="2800" dirty="0">
                <a:latin typeface="Times New Roman" panose="02020603050405020304" pitchFamily="18" charset="0"/>
              </a:rPr>
              <a:t>meter band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only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10 meter band only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C421F0-AF95-48FF-97B1-EF5305BBCC8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T1A06</a:t>
            </a:r>
            <a:r>
              <a:rPr lang="en-US" altLang="en-US" sz="3600" dirty="0" smtClean="0"/>
              <a:t>	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What is the FCC Part 97 definition of a beacon?</a:t>
            </a:r>
            <a:r>
              <a:rPr lang="en-US" altLang="en-US" sz="2800" dirty="0" smtClean="0">
                <a:latin typeface="Rockwell" pitchFamily="18" charset="0"/>
              </a:rPr>
              <a:t> </a:t>
            </a:r>
            <a:endParaRPr lang="en-US" altLang="en-US" sz="2800" dirty="0" smtClean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828800"/>
            <a:ext cx="8915400" cy="2667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 government transmitter marking the Amateur Radio band edges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 bulletin sent by the FCC to announce a national emergency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An amateur station transmitting communications for the purposes of observing propagation or related experimental activities.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 continuous transmission of weather information authorized in the amateur bands by the National Weather Service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96437E-7CE1-4CC8-B174-2774F3923CA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T3C09	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Times New Roman" panose="02020603050405020304" pitchFamily="18" charset="0"/>
              </a:rPr>
              <a:t>What is generally the best time for long-distance 		10 meter band propagation via the F layer?</a:t>
            </a:r>
            <a:r>
              <a:rPr lang="en-US" altLang="en-US" sz="2800" smtClean="0">
                <a:latin typeface="Rockwell" pitchFamily="18" charset="0"/>
              </a:rPr>
              <a:t> </a:t>
            </a:r>
            <a:endParaRPr lang="en-US" altLang="en-US" sz="3600" smtClean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543800" cy="39624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From dawn to shortly after sunset during periods of high sunspot activity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From shortly after sunset to dawn during periods of high sunspot activity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From dawn to shortly after sunset during periods of low sunspot activity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From shortly after sunset to dawn during periods of low sunspot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FB83F7-145D-473B-BCEF-FA95288C360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T3A09</a:t>
            </a:r>
            <a:r>
              <a:rPr lang="en-US" altLang="en-US" sz="2800" smtClean="0"/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of the following results from the fact that 		skip signals refracted from the ionosphere are 		elliptically polarized?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86800" cy="34290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Digital modes are unusable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Either vertically or horizontally polarized antennas may be used for transmission or reception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FM voice is unusable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Both the transmitting and receiving antennas must be of the same polarization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EC0E82-538F-425D-842A-CE52DD72649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T3C04</a:t>
            </a:r>
            <a:r>
              <a:rPr lang="en-US" altLang="en-US" sz="3600" smtClean="0"/>
              <a:t>		</a:t>
            </a:r>
            <a:r>
              <a:rPr lang="en-US" altLang="en-US" sz="2600" smtClean="0">
                <a:latin typeface="Times New Roman" panose="02020603050405020304" pitchFamily="18" charset="0"/>
              </a:rPr>
              <a:t>Which of the following propagation types is most 		commonly associated with occasional strong over-		the-horizon signals on the 10, 6, and 2 meter bands?</a:t>
            </a:r>
            <a:r>
              <a:rPr lang="en-US" altLang="en-US" sz="2200" smtClean="0">
                <a:latin typeface="Rockwell" pitchFamily="18" charset="0"/>
              </a:rPr>
              <a:t> </a:t>
            </a:r>
            <a:endParaRPr lang="en-US" altLang="en-US" sz="2200" smtClean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514600"/>
            <a:ext cx="5249863" cy="2449513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Backscatter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Sporadic 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D layer absorption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Gray-line propagation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33DB60-F626-4663-9D69-48574F9FEF2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dirty="0" smtClean="0"/>
              <a:t>T3C10</a:t>
            </a:r>
            <a:r>
              <a:rPr lang="en-US" altLang="en-US" sz="3600" dirty="0" smtClean="0"/>
              <a:t>	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Which of the following bands may provide long 		distance communications during the peak of the 		sunspot cycle ? 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514600"/>
            <a:ext cx="6781800" cy="22860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Six or ten </a:t>
            </a:r>
            <a:r>
              <a:rPr lang="en-US" altLang="en-US" dirty="0" smtClean="0">
                <a:latin typeface="Times New Roman" panose="02020603050405020304" pitchFamily="18" charset="0"/>
              </a:rPr>
              <a:t>meter band 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23 </a:t>
            </a:r>
            <a:r>
              <a:rPr lang="en-US" altLang="en-US" dirty="0">
                <a:latin typeface="Times New Roman" panose="02020603050405020304" pitchFamily="18" charset="0"/>
              </a:rPr>
              <a:t>centimeter band 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70 centimeters or 1.25 meters </a:t>
            </a:r>
            <a:r>
              <a:rPr lang="en-US" altLang="en-US" dirty="0" smtClean="0">
                <a:latin typeface="Times New Roman" panose="02020603050405020304" pitchFamily="18" charset="0"/>
              </a:rPr>
              <a:t>bands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995363" lvl="1" indent="-533400">
              <a:buFontTx/>
              <a:buAutoNum type="alphaUcPeriod"/>
            </a:pPr>
            <a:r>
              <a:rPr lang="en-US" altLang="en-US" dirty="0" smtClean="0">
                <a:latin typeface="Times New Roman" panose="02020603050405020304" pitchFamily="18" charset="0"/>
              </a:rPr>
              <a:t>All of these choices are correct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C94758-9F31-486C-8FB7-8F29B747689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T3B02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What property of a radio wave is used to describe 		its polarization?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209800"/>
            <a:ext cx="7467600" cy="2590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orientation of the electric field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orientation of the magnetic field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ratio of the energy in the magnetic field to the energy in the electric field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ratio of the velocity to the wavelength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FE4A3F-B162-4551-B2DD-DFC5443AAC7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938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T3A08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of the following is a likely cause of 			irregular fading of signals received by 			ionospheric reflection?</a:t>
            </a:r>
            <a:r>
              <a:rPr lang="en-US" altLang="en-US" sz="2400" smtClean="0"/>
              <a:t> 	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620000" cy="25146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Frequency shift due to Faraday rotation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Interference from thunderstorms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Random combining of signals arriving via different path lengths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Intermodulation distortion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BFD9C4-56CA-4B9C-9F3D-0DECAC4FBB6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AC5481F-2948-4DB9-80A2-85EE2F005A4A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915400" cy="5105400"/>
          </a:xfrm>
        </p:spPr>
        <p:txBody>
          <a:bodyPr/>
          <a:lstStyle/>
          <a:p>
            <a:pPr marL="465138" lvl="1" indent="-233363" eaLnBrk="1" hangingPunct="1">
              <a:lnSpc>
                <a:spcPct val="75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VHF and UHF radio signals </a:t>
            </a: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usually travel somewhat </a:t>
            </a: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farther than the visual line </a:t>
            </a: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of sight distance between </a:t>
            </a: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two stations due to the earth </a:t>
            </a: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seems less curved to radio </a:t>
            </a: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waves than to light</a:t>
            </a:r>
            <a:r>
              <a:rPr lang="en-US" altLang="en-US" dirty="0" smtClean="0">
                <a:latin typeface="Times New Roman" panose="02020603050405020304" pitchFamily="18" charset="0"/>
              </a:rPr>
              <a:t>.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T3C11</a:t>
            </a: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75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Due to UHF frequencies </a:t>
            </a: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signals not usually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being</a:t>
            </a: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refracted by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the ionosphere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</a:t>
            </a: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directUHF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signals are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rarely</a:t>
            </a: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heard from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stations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outside</a:t>
            </a: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your local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coverage area</a:t>
            </a:r>
            <a:r>
              <a:rPr lang="en-US" altLang="en-US" dirty="0" smtClean="0">
                <a:latin typeface="Times New Roman" panose="02020603050405020304" pitchFamily="18" charset="0"/>
              </a:rPr>
              <a:t>.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900" dirty="0" smtClean="0">
                <a:latin typeface="Times New Roman" panose="02020603050405020304" pitchFamily="18" charset="0"/>
              </a:rPr>
              <a:t>T3C01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45510" name="Picture 6" descr="transmissionP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770575"/>
            <a:ext cx="4953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45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45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1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1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1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1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1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1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1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BFD9C4-56CA-4B9C-9F3D-0DECAC4FBB6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AC5481F-2948-4DB9-80A2-85EE2F005A4A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915400" cy="1905000"/>
          </a:xfrm>
        </p:spPr>
        <p:txBody>
          <a:bodyPr/>
          <a:lstStyle/>
          <a:p>
            <a:pPr marL="465138" lvl="1" indent="-233363" eaLnBrk="1" hangingPunct="1">
              <a:lnSpc>
                <a:spcPct val="75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UHF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radio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signals may travel farther in winter due to less absorption by vegetation.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T3A02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</a:p>
          <a:p>
            <a:pPr marL="1322388" lvl="3" indent="-233363" eaLnBrk="1" hangingPunct="1">
              <a:lnSpc>
                <a:spcPct val="75000"/>
              </a:lnSpc>
            </a:pPr>
            <a:r>
              <a:rPr lang="en-US" altLang="en-US" sz="1600" dirty="0" smtClean="0">
                <a:latin typeface="Times New Roman" panose="02020603050405020304" pitchFamily="18" charset="0"/>
              </a:rPr>
              <a:t>They don’t call it sap for nothing </a:t>
            </a:r>
            <a:r>
              <a:rPr lang="en-US" altLang="en-US" sz="16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altLang="en-US" sz="16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</a:t>
            </a:r>
          </a:p>
          <a:p>
            <a:pPr marL="465138" lvl="1" indent="-233363" eaLnBrk="1" hangingPunct="1">
              <a:lnSpc>
                <a:spcPct val="75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Fog and rain have little effect on the 10 an 6 meter bands.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T3A12</a:t>
            </a:r>
          </a:p>
          <a:p>
            <a:pPr marL="465138" lvl="1" indent="-233363" eaLnBrk="1" hangingPunct="1">
              <a:lnSpc>
                <a:spcPct val="75000"/>
              </a:lnSpc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75000"/>
              </a:lnSpc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75000"/>
              </a:lnSpc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556000" cy="25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90452"/>
            <a:ext cx="323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F96C31-D1AE-4602-BC75-45DF649CAF2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B3CC89-2E59-4DD7-A7D5-A9660AB86C2E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334000"/>
          </a:xfrm>
        </p:spPr>
        <p:txBody>
          <a:bodyPr/>
          <a:lstStyle/>
          <a:p>
            <a:pPr marL="465138" lvl="1" indent="-233363" eaLnBrk="1" hangingPunct="1">
              <a:lnSpc>
                <a:spcPct val="85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Knife-edge diffraction effects might cause radio signals to be heard despite obstructions between transmitting and receiving stations. </a:t>
            </a:r>
            <a:r>
              <a:rPr lang="en-US" altLang="en-US" sz="1200" dirty="0" smtClean="0">
                <a:latin typeface="Times New Roman" panose="02020603050405020304" pitchFamily="18" charset="0"/>
              </a:rPr>
              <a:t>T3C05</a:t>
            </a:r>
            <a:endParaRPr lang="en-US" altLang="en-US" sz="32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pic>
        <p:nvPicPr>
          <p:cNvPr id="2590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E6FF1FD-4BEB-4899-84DE-09EC2EB0BE9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389C55-0EC8-4BCF-A496-57F8822897B1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53340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Tropospheric scatter is responsible for allowing over-the-horizon VHF and UHF communications to ranges of approximately 300 miles on a regular basis.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T3C06</a:t>
            </a:r>
            <a:endParaRPr lang="en-US" altLang="en-US" sz="1200" dirty="0" smtClean="0">
              <a:latin typeface="Times New Roman" panose="02020603050405020304" pitchFamily="18" charset="0"/>
            </a:endParaRPr>
          </a:p>
        </p:txBody>
      </p:sp>
      <p:pic>
        <p:nvPicPr>
          <p:cNvPr id="1152010" name="Picture 10" descr="TroposphericSc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75438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5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5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9151CF-2829-4E19-98A4-5FAAC5AC148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2BFE231-DE9F-49F3-A9EC-DC6FA763C568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14475"/>
            <a:ext cx="8796338" cy="1609725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Rain can decrease range at microwave frequencies.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T3A13</a:t>
            </a:r>
          </a:p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Temperature </a:t>
            </a:r>
            <a:r>
              <a:rPr lang="en-US" altLang="en-US" dirty="0" smtClean="0">
                <a:latin typeface="Times New Roman" panose="02020603050405020304" pitchFamily="18" charset="0"/>
              </a:rPr>
              <a:t>inversions in the atmosphere cause tropospheric ducting.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T3C08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988168" name="Picture 8" descr="TroposphericDucti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971800"/>
            <a:ext cx="809625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8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8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2678B-E534-4B06-A44D-72E98382C28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4B6435A-E77C-4856-A81B-16285C637B54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9144000" cy="614362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Weak Signal Propagation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870950" cy="5105400"/>
          </a:xfrm>
        </p:spPr>
        <p:txBody>
          <a:bodyPr/>
          <a:lstStyle/>
          <a:p>
            <a:pPr marL="465138" lvl="1" indent="-233363" eaLnBrk="1" hangingPunct="1"/>
            <a:r>
              <a:rPr lang="en-US" altLang="en-US" smtClean="0">
                <a:latin typeface="Times New Roman" panose="02020603050405020304" pitchFamily="18" charset="0"/>
              </a:rPr>
              <a:t>A characteristic of VHF signals received via auroral reflection exhibits rapid fluctuations of strength and often sound distorted. </a:t>
            </a:r>
            <a:r>
              <a:rPr lang="en-US" altLang="en-US" sz="1000" smtClean="0">
                <a:latin typeface="Times New Roman" panose="02020603050405020304" pitchFamily="18" charset="0"/>
              </a:rPr>
              <a:t>T3C03</a:t>
            </a:r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  <a:p>
            <a:pPr marL="465138" lvl="1" indent="-233363"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r>
              <a:rPr lang="en-US" altLang="en-US" smtClean="0">
                <a:latin typeface="Times New Roman" panose="02020603050405020304" pitchFamily="18" charset="0"/>
              </a:rPr>
              <a:t>The 6 meter band is </a:t>
            </a:r>
          </a:p>
          <a:p>
            <a:pPr marL="465138" lvl="1" indent="-233363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best suited for </a:t>
            </a:r>
          </a:p>
          <a:p>
            <a:pPr marL="465138" lvl="1" indent="-233363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communicating via </a:t>
            </a:r>
          </a:p>
          <a:p>
            <a:pPr marL="465138" lvl="1" indent="-233363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meteor scatter. </a:t>
            </a:r>
            <a:r>
              <a:rPr lang="en-US" altLang="en-US" sz="1000" smtClean="0">
                <a:latin typeface="Times New Roman" panose="02020603050405020304" pitchFamily="18" charset="0"/>
              </a:rPr>
              <a:t>T3C07</a:t>
            </a:r>
          </a:p>
        </p:txBody>
      </p:sp>
      <p:pic>
        <p:nvPicPr>
          <p:cNvPr id="2611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49530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2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2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2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2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8911</TotalTime>
  <Words>1076</Words>
  <Application>Microsoft Office PowerPoint</Application>
  <PresentationFormat>On-screen Show (4:3)</PresentationFormat>
  <Paragraphs>258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Rockwell</vt:lpstr>
      <vt:lpstr>StarSymbol</vt:lpstr>
      <vt:lpstr>Tahoma</vt:lpstr>
      <vt:lpstr>Times New Roman</vt:lpstr>
      <vt:lpstr>Verdana</vt:lpstr>
      <vt:lpstr>Wingdings</vt:lpstr>
      <vt:lpstr>Competition</vt:lpstr>
      <vt:lpstr>Technician Licensing Class</vt:lpstr>
      <vt:lpstr>Amateur Radio Technician Class Element 2 Course Presentation</vt:lpstr>
      <vt:lpstr>Amateur Radio Technician Class Element 2 Course Presentation</vt:lpstr>
      <vt:lpstr>Weak Signal Propagation</vt:lpstr>
      <vt:lpstr>Weak Signal Propagation</vt:lpstr>
      <vt:lpstr>Weak Signal Propagation</vt:lpstr>
      <vt:lpstr>Weak Signal Propagation</vt:lpstr>
      <vt:lpstr>Weak Signal Propagation</vt:lpstr>
      <vt:lpstr>Weak Signal Propagation</vt:lpstr>
      <vt:lpstr>Weak Signal Propagation</vt:lpstr>
      <vt:lpstr>Weak Signal Propagation</vt:lpstr>
      <vt:lpstr>Weak Signal Propagation</vt:lpstr>
      <vt:lpstr>Weak Signal Propagation</vt:lpstr>
      <vt:lpstr>Weak Signal Propagation</vt:lpstr>
      <vt:lpstr>Weak Signal Propagation</vt:lpstr>
      <vt:lpstr>PowerPoint Presentation</vt:lpstr>
      <vt:lpstr>T3C11  Why do VHF and UHF radio signals usually   travel somewhat farther than the visual line of   sight distance between two stations?</vt:lpstr>
      <vt:lpstr>T3A02  Why might the range of VHF and UHF signals be   better in winter?</vt:lpstr>
      <vt:lpstr>T3A12  How might fog and light rain affect radio range   on the 10 meter and 6 meter bands?</vt:lpstr>
      <vt:lpstr>T3C01  Why are direct (not via a repeater) UHF signals   rarely heard from stations outside your local    coverage area?</vt:lpstr>
      <vt:lpstr>T3C05  Which of the following effects might cause radio   signals to be heard despite obstructions between   the transmitting and receiving stations? </vt:lpstr>
      <vt:lpstr>T3C06  What mode is responsible for allowing over-the-  horizon VHF and UHF communications to ranges   of approximately 300 miles on a regular basis?</vt:lpstr>
      <vt:lpstr>T3C08   What causes tropospheric ducting? </vt:lpstr>
      <vt:lpstr>T3A13  What weather condition would decrease range at   microwave frequencies?</vt:lpstr>
      <vt:lpstr>T3C03  What is a characteristic of VHF signals received   via auroral reflection? </vt:lpstr>
      <vt:lpstr>T3C07  What band is best suited to communicating via   meteor scatter? </vt:lpstr>
      <vt:lpstr>T3A11  Which part of the atmosphere enables the    propagation of radio signals around the world?</vt:lpstr>
      <vt:lpstr>T1B06  On which HF bands does a Technician class    operator have phone privleges?</vt:lpstr>
      <vt:lpstr>T3C02  Which of the following is an advantage of HF vs   VHF and higher frequencies? </vt:lpstr>
      <vt:lpstr>T1B10  Which of the following bands have frequencies   available to the Technician class operator for   RTTY and data transmissions? </vt:lpstr>
      <vt:lpstr>T1A06  What is the FCC Part 97 definition of a beacon? </vt:lpstr>
      <vt:lpstr>T3C09  What is generally the best time for long-distance   10 meter band propagation via the F layer? </vt:lpstr>
      <vt:lpstr>T3A09  Which of the following results from the fact that   skip signals refracted from the ionosphere are   elliptically polarized?</vt:lpstr>
      <vt:lpstr>T3C04  Which of the following propagation types is most   commonly associated with occasional strong over-  the-horizon signals on the 10, 6, and 2 meter bands? </vt:lpstr>
      <vt:lpstr>T3C10  Which of the following bands may provide long   distance communications during the peak of the   sunspot cycle ? </vt:lpstr>
      <vt:lpstr>T3B02  What property of a radio wave is used to describe   its polarization?</vt:lpstr>
      <vt:lpstr>T3A08  Which of the following is a likely cause of    irregular fading of signals received by    ionospheric reflection?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Technician Class Element 2 Course Presentation</dc:title>
  <dc:creator>K3DIO;KK0SD</dc:creator>
  <dc:description>http://www.w0wtn.org</dc:description>
  <cp:lastModifiedBy>Mayfield, Gary</cp:lastModifiedBy>
  <cp:revision>715</cp:revision>
  <dcterms:created xsi:type="dcterms:W3CDTF">2010-12-20T18:36:09Z</dcterms:created>
  <dcterms:modified xsi:type="dcterms:W3CDTF">2020-04-17T00:29:21Z</dcterms:modified>
</cp:coreProperties>
</file>